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3" r:id="rId13"/>
    <p:sldId id="294" r:id="rId14"/>
    <p:sldId id="295" r:id="rId15"/>
    <p:sldId id="279" r:id="rId16"/>
    <p:sldId id="28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lentova.TMB-LOCAL\Documents\statistika%20kalend&#225;&#345;n&#237;%20roky\podklad%20pro%20graf%202017%20&#382;&#225;ci.xls" TargetMode="External"/><Relationship Id="rId1" Type="http://schemas.openxmlformats.org/officeDocument/2006/relationships/image" Target="../media/image3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827695149217457E-2"/>
          <c:y val="0"/>
          <c:w val="0.9300878109048375"/>
          <c:h val="0.724284525409933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'[podklad pro graf 2017 žáci.xls]List3'!$A$1:$P$1</c:f>
              <c:strCache>
                <c:ptCount val="16"/>
                <c:pt idx="0">
                  <c:v>Technická herna</c:v>
                </c:pt>
                <c:pt idx="1">
                  <c:v>Ulička řemesel</c:v>
                </c:pt>
                <c:pt idx="2">
                  <c:v>Parní motory</c:v>
                </c:pt>
                <c:pt idx="3">
                  <c:v>Kultura nevidomých </c:v>
                </c:pt>
                <c:pt idx="4">
                  <c:v>Jak jsme jezdili</c:v>
                </c:pt>
                <c:pt idx="5">
                  <c:v>Od tamtamu k internetu</c:v>
                </c:pt>
                <c:pt idx="6">
                  <c:v>Vodní motory</c:v>
                </c:pt>
                <c:pt idx="7">
                  <c:v>Salon mechanické hudby</c:v>
                </c:pt>
                <c:pt idx="8">
                  <c:v>Výpočetní technika</c:v>
                </c:pt>
                <c:pt idx="9">
                  <c:v>Optika</c:v>
                </c:pt>
                <c:pt idx="10">
                  <c:v>Letecké motory</c:v>
                </c:pt>
                <c:pt idx="11">
                  <c:v>Železářství </c:v>
                </c:pt>
                <c:pt idx="12">
                  <c:v>Historická stereovize</c:v>
                </c:pt>
                <c:pt idx="13">
                  <c:v>Nožířství</c:v>
                </c:pt>
                <c:pt idx="14">
                  <c:v>Čas nad námi a kolem nás</c:v>
                </c:pt>
                <c:pt idx="15">
                  <c:v>Kovolitectví</c:v>
                </c:pt>
              </c:strCache>
            </c:strRef>
          </c:cat>
          <c:val>
            <c:numRef>
              <c:f>'[podklad pro graf 2017 žáci.xls]List3'!$A$2:$P$2</c:f>
              <c:numCache>
                <c:formatCode>General</c:formatCode>
                <c:ptCount val="16"/>
                <c:pt idx="0">
                  <c:v>8598</c:v>
                </c:pt>
                <c:pt idx="1">
                  <c:v>4187</c:v>
                </c:pt>
                <c:pt idx="2">
                  <c:v>1663</c:v>
                </c:pt>
                <c:pt idx="3">
                  <c:v>1384</c:v>
                </c:pt>
                <c:pt idx="4">
                  <c:v>1280</c:v>
                </c:pt>
                <c:pt idx="5">
                  <c:v>1231</c:v>
                </c:pt>
                <c:pt idx="6">
                  <c:v>1110</c:v>
                </c:pt>
                <c:pt idx="7">
                  <c:v>880</c:v>
                </c:pt>
                <c:pt idx="8">
                  <c:v>594</c:v>
                </c:pt>
                <c:pt idx="9">
                  <c:v>322</c:v>
                </c:pt>
                <c:pt idx="10">
                  <c:v>131</c:v>
                </c:pt>
                <c:pt idx="11">
                  <c:v>84</c:v>
                </c:pt>
                <c:pt idx="12">
                  <c:v>46</c:v>
                </c:pt>
                <c:pt idx="13">
                  <c:v>20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482752"/>
        <c:axId val="129484288"/>
      </c:barChart>
      <c:catAx>
        <c:axId val="12948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484288"/>
        <c:crosses val="autoZero"/>
        <c:auto val="1"/>
        <c:lblAlgn val="ctr"/>
        <c:lblOffset val="100"/>
        <c:noMultiLvlLbl val="0"/>
      </c:catAx>
      <c:valAx>
        <c:axId val="129484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48275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4CA4D-EF1D-457E-A1DD-1B035912AA56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AE23B-678A-42F9-9C28-58CB2760D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81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4A40-866E-410D-93E7-5131F1FBA540}" type="datetimeFigureOut">
              <a:rPr lang="cs-CZ" smtClean="0"/>
              <a:pPr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A15-3993-4542-86D5-8FF0F4FED3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12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4A40-866E-410D-93E7-5131F1FBA540}" type="datetimeFigureOut">
              <a:rPr lang="cs-CZ" smtClean="0"/>
              <a:pPr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A15-3993-4542-86D5-8FF0F4FED3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37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4A40-866E-410D-93E7-5131F1FBA540}" type="datetimeFigureOut">
              <a:rPr lang="cs-CZ" smtClean="0"/>
              <a:pPr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A15-3993-4542-86D5-8FF0F4FED3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00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4A40-866E-410D-93E7-5131F1FBA540}" type="datetimeFigureOut">
              <a:rPr lang="cs-CZ" smtClean="0"/>
              <a:pPr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A15-3993-4542-86D5-8FF0F4FED3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6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4A40-866E-410D-93E7-5131F1FBA540}" type="datetimeFigureOut">
              <a:rPr lang="cs-CZ" smtClean="0"/>
              <a:pPr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A15-3993-4542-86D5-8FF0F4FED3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01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4A40-866E-410D-93E7-5131F1FBA540}" type="datetimeFigureOut">
              <a:rPr lang="cs-CZ" smtClean="0"/>
              <a:pPr/>
              <a:t>25.09.2018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A15-3993-4542-86D5-8FF0F4FED3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05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4A40-866E-410D-93E7-5131F1FBA540}" type="datetimeFigureOut">
              <a:rPr lang="cs-CZ" smtClean="0"/>
              <a:pPr/>
              <a:t>25.09.2018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A15-3993-4542-86D5-8FF0F4FED3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82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4A40-866E-410D-93E7-5131F1FBA540}" type="datetimeFigureOut">
              <a:rPr lang="cs-CZ" smtClean="0"/>
              <a:pPr/>
              <a:t>25.09.2018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A15-3993-4542-86D5-8FF0F4FED3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9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4A40-866E-410D-93E7-5131F1FBA540}" type="datetimeFigureOut">
              <a:rPr lang="cs-CZ" smtClean="0"/>
              <a:pPr/>
              <a:t>25.09.2018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A15-3993-4542-86D5-8FF0F4FED3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16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4A40-866E-410D-93E7-5131F1FBA540}" type="datetimeFigureOut">
              <a:rPr lang="cs-CZ" smtClean="0"/>
              <a:pPr/>
              <a:t>25.09.2018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A15-3993-4542-86D5-8FF0F4FED3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8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4A40-866E-410D-93E7-5131F1FBA540}" type="datetimeFigureOut">
              <a:rPr lang="cs-CZ" smtClean="0"/>
              <a:pPr/>
              <a:t>25.09.2018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1A15-3993-4542-86D5-8FF0F4FED3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96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04A40-866E-410D-93E7-5131F1FBA540}" type="datetimeFigureOut">
              <a:rPr lang="cs-CZ" smtClean="0"/>
              <a:pPr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D1A15-3993-4542-86D5-8FF0F4FED3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8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19872" y="0"/>
            <a:ext cx="4966320" cy="221455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Nabídka programů</a:t>
            </a:r>
            <a:b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pro školní skupiny </a:t>
            </a:r>
            <a:b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cs-CZ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Mgr. Drahomíra Valentová</a:t>
            </a:r>
            <a:br>
              <a:rPr lang="cs-CZ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foto Eva Řezáčová   </a:t>
            </a:r>
            <a:endParaRPr lang="cs-CZ" sz="2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25209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214554"/>
            <a:ext cx="7704856" cy="43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Ulička řemesel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776864" cy="4896544"/>
          </a:xfrm>
        </p:spPr>
      </p:pic>
    </p:spTree>
    <p:extLst>
      <p:ext uri="{BB962C8B-B14F-4D97-AF65-F5344CB8AC3E}">
        <p14:creationId xmlns:p14="http://schemas.microsoft.com/office/powerpoint/2010/main" val="16849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Ulička řemesel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960440" cy="5112568"/>
          </a:xfrm>
        </p:spPr>
      </p:pic>
    </p:spTree>
    <p:extLst>
      <p:ext uri="{BB962C8B-B14F-4D97-AF65-F5344CB8AC3E}">
        <p14:creationId xmlns:p14="http://schemas.microsoft.com/office/powerpoint/2010/main" val="40466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Kultura nevidomých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560840" cy="4929411"/>
          </a:xfrm>
        </p:spPr>
      </p:pic>
    </p:spTree>
    <p:extLst>
      <p:ext uri="{BB962C8B-B14F-4D97-AF65-F5344CB8AC3E}">
        <p14:creationId xmlns:p14="http://schemas.microsoft.com/office/powerpoint/2010/main" val="21836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Kultura nevidomých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488832" cy="4896544"/>
          </a:xfrm>
        </p:spPr>
      </p:pic>
    </p:spTree>
    <p:extLst>
      <p:ext uri="{BB962C8B-B14F-4D97-AF65-F5344CB8AC3E}">
        <p14:creationId xmlns:p14="http://schemas.microsoft.com/office/powerpoint/2010/main" val="41765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Kultura nevidomých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848872" cy="4886003"/>
          </a:xfrm>
        </p:spPr>
      </p:pic>
    </p:spTree>
    <p:extLst>
      <p:ext uri="{BB962C8B-B14F-4D97-AF65-F5344CB8AC3E}">
        <p14:creationId xmlns:p14="http://schemas.microsoft.com/office/powerpoint/2010/main" val="27152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Kultura nevidomých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G: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Další 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informace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b="1" dirty="0" smtClean="0"/>
          </a:p>
          <a:p>
            <a:pPr marL="0" indent="0" algn="ctr">
              <a:buNone/>
            </a:pPr>
            <a:r>
              <a:rPr lang="cs-CZ" sz="4000" b="1" dirty="0" smtClean="0"/>
              <a:t>   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www.tmbrno.cz</a:t>
            </a:r>
          </a:p>
          <a:p>
            <a:pPr marL="0" indent="0" algn="ctr">
              <a:buNone/>
            </a:pP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část pro školy</a:t>
            </a:r>
          </a:p>
          <a:p>
            <a:pPr marL="0" indent="0">
              <a:buNone/>
            </a:pP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</a:p>
          <a:p>
            <a:pPr algn="ctr"/>
            <a:endParaRPr lang="cs-CZ" sz="4000" b="1" i="1" dirty="0"/>
          </a:p>
          <a:p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5536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361459"/>
          </a:xfrm>
        </p:spPr>
        <p:txBody>
          <a:bodyPr>
            <a:no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rámci pokusného ověřování projektu MŠMT ČR „Vzdělávací programy paměťových institucí do škol“ nabízelo ve školním roce 2017/18 TMB 16 výukových programů k expozicím pro školy I. a II. stupně, několik tematických výstav a rovněž výtvarně-technickou dílnu, kde si děti mohly vyrobit předměty vztahující se k příslušným expozicím.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příspěvku jsou zmíněny tři dlouhodobě nejnavštěvovanější expozice: 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Technická herna aneb svět je hrou s fyzikou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Ulička řemesel, protože práce šlechtí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Kultura nevidomých aneb zažij svět nevidomých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Návštěvnost  jednotlivých  programů  v roce 2017  je  znázorněna 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následujícím grafu: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1008112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Přehled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návštěvnosti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programů k expozicím      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v roce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počet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žáků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218545"/>
              </p:ext>
            </p:extLst>
          </p:nvPr>
        </p:nvGraphicFramePr>
        <p:xfrm>
          <a:off x="251520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2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157592" cy="1429866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Technická herna aneb svět je hrou s fyzikou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9604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představuje řadu pokusů a funkčních modelů z mechaniky pevných těles, plynů a kapalin, akustiky, optiky, elektřiny a magnetizmu.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Zařízení herny  je obměňováno  a  doplňováno  novými experimenty,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 nichž několik je uvedeno na následujících fotografiích: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737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Teslovo vejce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66904"/>
            <a:ext cx="7560840" cy="4759259"/>
          </a:xfrm>
        </p:spPr>
      </p:pic>
    </p:spTree>
    <p:extLst>
      <p:ext uri="{BB962C8B-B14F-4D97-AF65-F5344CB8AC3E}">
        <p14:creationId xmlns:p14="http://schemas.microsoft.com/office/powerpoint/2010/main" val="17316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Van de Graafův generátor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48872" cy="4785395"/>
          </a:xfrm>
        </p:spPr>
      </p:pic>
    </p:spTree>
    <p:extLst>
      <p:ext uri="{BB962C8B-B14F-4D97-AF65-F5344CB8AC3E}">
        <p14:creationId xmlns:p14="http://schemas.microsoft.com/office/powerpoint/2010/main" val="28753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Jákobův žebřík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888432" cy="4824536"/>
          </a:xfrm>
        </p:spPr>
      </p:pic>
    </p:spTree>
    <p:extLst>
      <p:ext uri="{BB962C8B-B14F-4D97-AF65-F5344CB8AC3E}">
        <p14:creationId xmlns:p14="http://schemas.microsoft.com/office/powerpoint/2010/main" val="40756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Zakřivený prostor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416824" cy="4713387"/>
          </a:xfrm>
        </p:spPr>
      </p:pic>
    </p:spTree>
    <p:extLst>
      <p:ext uri="{BB962C8B-B14F-4D97-AF65-F5344CB8AC3E}">
        <p14:creationId xmlns:p14="http://schemas.microsoft.com/office/powerpoint/2010/main" val="6232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Ulička řemesel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704856" cy="4752528"/>
          </a:xfrm>
        </p:spPr>
      </p:pic>
    </p:spTree>
    <p:extLst>
      <p:ext uri="{BB962C8B-B14F-4D97-AF65-F5344CB8AC3E}">
        <p14:creationId xmlns:p14="http://schemas.microsoft.com/office/powerpoint/2010/main" val="22691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203</Words>
  <Application>Microsoft Office PowerPoint</Application>
  <PresentationFormat>Předvádění na obrazovce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        Nabídka programů         pro školní skupiny          Mgr. Drahomíra Valentová            foto Eva Řezáčová   </vt:lpstr>
      <vt:lpstr>Prezentace aplikace PowerPoint</vt:lpstr>
      <vt:lpstr>Přehled návštěvnosti programů k expozicím       v roce 2017 – počet žáků</vt:lpstr>
      <vt:lpstr>Technická herna aneb svět je hrou s fyzikou</vt:lpstr>
      <vt:lpstr>Teslovo vejce</vt:lpstr>
      <vt:lpstr>Van de Graafův generátor</vt:lpstr>
      <vt:lpstr>Jákobův žebřík</vt:lpstr>
      <vt:lpstr>Zakřivený prostor</vt:lpstr>
      <vt:lpstr>Ulička řemesel</vt:lpstr>
      <vt:lpstr>Ulička řemesel</vt:lpstr>
      <vt:lpstr>Ulička řemesel</vt:lpstr>
      <vt:lpstr>Kultura nevidomých</vt:lpstr>
      <vt:lpstr>Kultura nevidomých</vt:lpstr>
      <vt:lpstr>Kultura nevidomých</vt:lpstr>
      <vt:lpstr>Kultura nevidomých</vt:lpstr>
      <vt:lpstr>Další  informace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Nabídka programů         pro skupiny ZŠ a SŠ         Mgr. Drahomíra Valentová</dc:title>
  <dc:creator>Pavel</dc:creator>
  <cp:lastModifiedBy>Drahomíra Valentová</cp:lastModifiedBy>
  <cp:revision>33</cp:revision>
  <dcterms:created xsi:type="dcterms:W3CDTF">2014-11-29T13:29:53Z</dcterms:created>
  <dcterms:modified xsi:type="dcterms:W3CDTF">2018-09-25T08:10:14Z</dcterms:modified>
</cp:coreProperties>
</file>