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62" r:id="rId6"/>
    <p:sldId id="260" r:id="rId7"/>
    <p:sldId id="265" r:id="rId8"/>
    <p:sldId id="264" r:id="rId9"/>
    <p:sldId id="282" r:id="rId10"/>
    <p:sldId id="263" r:id="rId11"/>
    <p:sldId id="281" r:id="rId12"/>
    <p:sldId id="272" r:id="rId13"/>
    <p:sldId id="266" r:id="rId14"/>
    <p:sldId id="280" r:id="rId15"/>
    <p:sldId id="259" r:id="rId16"/>
    <p:sldId id="269" r:id="rId17"/>
    <p:sldId id="261" r:id="rId18"/>
    <p:sldId id="270" r:id="rId19"/>
    <p:sldId id="271" r:id="rId20"/>
    <p:sldId id="283" r:id="rId21"/>
    <p:sldId id="273" r:id="rId22"/>
    <p:sldId id="274" r:id="rId23"/>
    <p:sldId id="276" r:id="rId24"/>
    <p:sldId id="275" r:id="rId25"/>
    <p:sldId id="277" r:id="rId26"/>
    <p:sldId id="278" r:id="rId27"/>
    <p:sldId id="279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5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7A29-2D94-4D12-A24C-99F1C424761D}" type="datetimeFigureOut">
              <a:rPr lang="cs-CZ" smtClean="0"/>
              <a:pPr/>
              <a:t>08.09.2018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C285-317F-4264-9EC1-4B19F9FE7C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7A29-2D94-4D12-A24C-99F1C424761D}" type="datetimeFigureOut">
              <a:rPr lang="cs-CZ" smtClean="0"/>
              <a:pPr/>
              <a:t>08.09.2018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C285-317F-4264-9EC1-4B19F9FE7C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7A29-2D94-4D12-A24C-99F1C424761D}" type="datetimeFigureOut">
              <a:rPr lang="cs-CZ" smtClean="0"/>
              <a:pPr/>
              <a:t>08.09.2018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C285-317F-4264-9EC1-4B19F9FE7C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7A29-2D94-4D12-A24C-99F1C424761D}" type="datetimeFigureOut">
              <a:rPr lang="cs-CZ" smtClean="0"/>
              <a:pPr/>
              <a:t>08.09.2018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C285-317F-4264-9EC1-4B19F9FE7C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7A29-2D94-4D12-A24C-99F1C424761D}" type="datetimeFigureOut">
              <a:rPr lang="cs-CZ" smtClean="0"/>
              <a:pPr/>
              <a:t>08.09.2018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C285-317F-4264-9EC1-4B19F9FE7C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7A29-2D94-4D12-A24C-99F1C424761D}" type="datetimeFigureOut">
              <a:rPr lang="cs-CZ" smtClean="0"/>
              <a:pPr/>
              <a:t>08.09.2018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C285-317F-4264-9EC1-4B19F9FE7C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7A29-2D94-4D12-A24C-99F1C424761D}" type="datetimeFigureOut">
              <a:rPr lang="cs-CZ" smtClean="0"/>
              <a:pPr/>
              <a:t>08.09.2018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C285-317F-4264-9EC1-4B19F9FE7C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7A29-2D94-4D12-A24C-99F1C424761D}" type="datetimeFigureOut">
              <a:rPr lang="cs-CZ" smtClean="0"/>
              <a:pPr/>
              <a:t>08.09.2018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C285-317F-4264-9EC1-4B19F9FE7C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7A29-2D94-4D12-A24C-99F1C424761D}" type="datetimeFigureOut">
              <a:rPr lang="cs-CZ" smtClean="0"/>
              <a:pPr/>
              <a:t>08.09.2018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C285-317F-4264-9EC1-4B19F9FE7C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7A29-2D94-4D12-A24C-99F1C424761D}" type="datetimeFigureOut">
              <a:rPr lang="cs-CZ" smtClean="0"/>
              <a:pPr/>
              <a:t>08.09.2018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C285-317F-4264-9EC1-4B19F9FE7C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7A29-2D94-4D12-A24C-99F1C424761D}" type="datetimeFigureOut">
              <a:rPr lang="cs-CZ" smtClean="0"/>
              <a:pPr/>
              <a:t>08.09.2018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C285-317F-4264-9EC1-4B19F9FE7C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7A29-2D94-4D12-A24C-99F1C424761D}" type="datetimeFigureOut">
              <a:rPr lang="cs-CZ" smtClean="0"/>
              <a:pPr/>
              <a:t>08.09.2018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C285-317F-4264-9EC1-4B19F9FE7C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27A29-2D94-4D12-A24C-99F1C424761D}" type="datetimeFigureOut">
              <a:rPr lang="cs-CZ" smtClean="0"/>
              <a:pPr/>
              <a:t>08.09.2018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0C285-317F-4264-9EC1-4B19F9FE7C4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692696"/>
            <a:ext cx="8712968" cy="2907755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PŘÍPRAVA VÍCEDENNÍ EXKURZE</a:t>
            </a:r>
            <a:br>
              <a:rPr lang="cs-CZ" b="1" dirty="0" smtClean="0"/>
            </a:br>
            <a:r>
              <a:rPr lang="cs-CZ" b="1" dirty="0" smtClean="0"/>
              <a:t>A VYUŽITÍ ZVOLENÉ LOKALITY</a:t>
            </a:r>
            <a:br>
              <a:rPr lang="cs-CZ" b="1" dirty="0" smtClean="0"/>
            </a:br>
            <a:r>
              <a:rPr lang="cs-CZ" b="1" dirty="0" smtClean="0"/>
              <a:t>PRO NÁVŠTĚVU PAMĚŤOVÉ INSTITUCE</a:t>
            </a:r>
            <a:br>
              <a:rPr lang="cs-CZ" b="1" dirty="0" smtClean="0"/>
            </a:br>
            <a:r>
              <a:rPr lang="cs-CZ" b="1" dirty="0" smtClean="0"/>
              <a:t>MIMO MÍSTO ŠKOLY (</a:t>
            </a:r>
            <a:r>
              <a:rPr lang="cs-CZ" b="1" dirty="0"/>
              <a:t>v</a:t>
            </a:r>
            <a:r>
              <a:rPr lang="cs-CZ" b="1" dirty="0" smtClean="0"/>
              <a:t> jiném kraji ČR)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00800" cy="2448272"/>
          </a:xfrm>
        </p:spPr>
        <p:txBody>
          <a:bodyPr>
            <a:normAutofit fontScale="92500" lnSpcReduction="10000"/>
          </a:bodyPr>
          <a:lstStyle/>
          <a:p>
            <a:r>
              <a:rPr lang="cs-CZ" sz="3600" dirty="0" smtClean="0">
                <a:solidFill>
                  <a:schemeClr val="tx1"/>
                </a:solidFill>
              </a:rPr>
              <a:t>Mgr. Jan Rozbořil</a:t>
            </a:r>
            <a:br>
              <a:rPr lang="cs-CZ" sz="3600" dirty="0" smtClean="0">
                <a:solidFill>
                  <a:schemeClr val="tx1"/>
                </a:solidFill>
              </a:rPr>
            </a:br>
            <a:r>
              <a:rPr lang="cs-CZ" sz="3600" dirty="0" smtClean="0">
                <a:solidFill>
                  <a:schemeClr val="tx1"/>
                </a:solidFill>
              </a:rPr>
              <a:t>ZŠ, Brno, Herčíkova </a:t>
            </a:r>
            <a:r>
              <a:rPr lang="cs-CZ" sz="3600" dirty="0" smtClean="0">
                <a:solidFill>
                  <a:schemeClr val="tx1"/>
                </a:solidFill>
              </a:rPr>
              <a:t>19, </a:t>
            </a:r>
            <a:r>
              <a:rPr lang="cs-CZ" sz="3600" dirty="0" err="1" smtClean="0">
                <a:solidFill>
                  <a:schemeClr val="tx1"/>
                </a:solidFill>
              </a:rPr>
              <a:t>přísp</a:t>
            </a:r>
            <a:r>
              <a:rPr lang="cs-CZ" sz="3600" dirty="0" smtClean="0">
                <a:solidFill>
                  <a:schemeClr val="tx1"/>
                </a:solidFill>
              </a:rPr>
              <a:t>. </a:t>
            </a:r>
            <a:r>
              <a:rPr lang="cs-CZ" sz="3600" dirty="0" err="1" smtClean="0">
                <a:solidFill>
                  <a:schemeClr val="tx1"/>
                </a:solidFill>
              </a:rPr>
              <a:t>org</a:t>
            </a:r>
            <a:r>
              <a:rPr lang="cs-CZ" sz="3600" dirty="0" smtClean="0">
                <a:solidFill>
                  <a:schemeClr val="tx1"/>
                </a:solidFill>
              </a:rPr>
              <a:t>.</a:t>
            </a:r>
            <a:endParaRPr lang="cs-CZ" sz="3600" dirty="0" smtClean="0">
              <a:solidFill>
                <a:schemeClr val="tx1"/>
              </a:solidFill>
            </a:endParaRPr>
          </a:p>
          <a:p>
            <a:endParaRPr lang="cs-CZ" sz="2800" dirty="0" smtClean="0">
              <a:solidFill>
                <a:schemeClr val="tx1"/>
              </a:solidFill>
            </a:endParaRPr>
          </a:p>
          <a:p>
            <a:r>
              <a:rPr lang="cs-CZ" sz="2800" dirty="0" smtClean="0">
                <a:solidFill>
                  <a:schemeClr val="tx1"/>
                </a:solidFill>
              </a:rPr>
              <a:t>(</a:t>
            </a:r>
            <a:r>
              <a:rPr lang="cs-CZ" dirty="0" smtClean="0">
                <a:solidFill>
                  <a:schemeClr val="tx1"/>
                </a:solidFill>
              </a:rPr>
              <a:t>Pokusné </a:t>
            </a:r>
            <a:r>
              <a:rPr lang="cs-CZ" dirty="0">
                <a:solidFill>
                  <a:schemeClr val="tx1"/>
                </a:solidFill>
              </a:rPr>
              <a:t>ověřování – vzdělávací programy paměťových institucí do </a:t>
            </a:r>
            <a:r>
              <a:rPr lang="cs-CZ" dirty="0" smtClean="0">
                <a:solidFill>
                  <a:schemeClr val="tx1"/>
                </a:solidFill>
              </a:rPr>
              <a:t>škol)</a:t>
            </a:r>
            <a:endParaRPr lang="cs-CZ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cs-CZ" dirty="0" smtClean="0"/>
              <a:t>v Památníku II. svět války </a:t>
            </a:r>
            <a:r>
              <a:rPr lang="cs-CZ" dirty="0" err="1" smtClean="0"/>
              <a:t>Hrabyně</a:t>
            </a:r>
            <a:endParaRPr lang="cs-CZ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618" y="11637912"/>
            <a:ext cx="9188618" cy="689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C:\Users\ucebna39\Desktop\Honza\Projekt MŠMT\OSTRAVSKO\TISK Ostravsko\IMG_20171010_1118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784887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r>
              <a:rPr lang="cs-CZ" dirty="0" smtClean="0"/>
              <a:t>Hornické muzeum Ostrava</a:t>
            </a:r>
            <a:endParaRPr lang="cs-CZ" dirty="0"/>
          </a:p>
        </p:txBody>
      </p:sp>
      <p:pic>
        <p:nvPicPr>
          <p:cNvPr id="3" name="Obrázek 2" descr="F:\Projekt MŠMT\Fota do prez. Praha\IMG_20171011_1007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56084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cs-CZ" dirty="0" smtClean="0"/>
              <a:t>v Památníku Petra </a:t>
            </a:r>
            <a:r>
              <a:rPr lang="cs-CZ" dirty="0" err="1" smtClean="0"/>
              <a:t>Bezruče</a:t>
            </a:r>
            <a:r>
              <a:rPr lang="cs-CZ" dirty="0" smtClean="0"/>
              <a:t> v Opavě</a:t>
            </a:r>
            <a:endParaRPr lang="cs-CZ" dirty="0"/>
          </a:p>
        </p:txBody>
      </p:sp>
      <p:pic>
        <p:nvPicPr>
          <p:cNvPr id="3" name="Obrázek 2" descr="F:\Projekt MŠMT\Fota do prez. Praha\IMG_20171010_1434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7056784" cy="547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>
            <a:normAutofit/>
          </a:bodyPr>
          <a:lstStyle/>
          <a:p>
            <a:r>
              <a:rPr lang="cs-CZ" dirty="0"/>
              <a:t>Dolní </a:t>
            </a:r>
            <a:r>
              <a:rPr lang="cs-CZ" dirty="0" smtClean="0"/>
              <a:t>oblast Vítkovice</a:t>
            </a:r>
            <a:endParaRPr lang="cs-CZ" dirty="0"/>
          </a:p>
        </p:txBody>
      </p:sp>
      <p:pic>
        <p:nvPicPr>
          <p:cNvPr id="3" name="Obrázek 2" descr="C:\Users\ucebna39\Desktop\Honza\Projekt MŠMT\OSTRAVSKO\TISK Ostravsko\IMG_20171011_1425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7200840" cy="561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r>
              <a:rPr lang="cs-CZ" dirty="0" smtClean="0"/>
              <a:t>Svět techniky ve Vítkovicích</a:t>
            </a:r>
            <a:endParaRPr lang="cs-CZ" dirty="0"/>
          </a:p>
        </p:txBody>
      </p:sp>
      <p:pic>
        <p:nvPicPr>
          <p:cNvPr id="3" name="Obrázek 2" descr="F:\Projekt MŠMT\Fota do prez. Praha\IMG_20171011_1508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92088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r>
              <a:rPr lang="cs-CZ" b="1" u="sng" dirty="0" smtClean="0"/>
              <a:t>JIŽNÍ ČECHY</a:t>
            </a:r>
            <a:endParaRPr lang="cs-CZ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568952" cy="5328592"/>
          </a:xfrm>
        </p:spPr>
        <p:txBody>
          <a:bodyPr>
            <a:normAutofit fontScale="85000" lnSpcReduction="10000"/>
          </a:bodyPr>
          <a:lstStyle/>
          <a:p>
            <a:r>
              <a:rPr lang="cs-CZ" b="1" i="1" u="sng" dirty="0" smtClean="0"/>
              <a:t>24. 4.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	- odjezd v </a:t>
            </a:r>
            <a:r>
              <a:rPr lang="cs-CZ" b="1" dirty="0" smtClean="0"/>
              <a:t>6.00 h. od ZŠ </a:t>
            </a:r>
            <a:r>
              <a:rPr lang="cs-CZ" b="1" dirty="0" err="1" smtClean="0"/>
              <a:t>Herčíkova</a:t>
            </a:r>
            <a:r>
              <a:rPr lang="cs-CZ" b="1" dirty="0" smtClean="0"/>
              <a:t> 19, Brno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	- </a:t>
            </a:r>
            <a:r>
              <a:rPr lang="cs-CZ" b="1" dirty="0" smtClean="0"/>
              <a:t>HLUBOKÁ NAD VLTAVOU</a:t>
            </a:r>
            <a:r>
              <a:rPr lang="cs-CZ" dirty="0" smtClean="0"/>
              <a:t> – zámek (od </a:t>
            </a:r>
            <a:r>
              <a:rPr lang="cs-CZ" b="1" dirty="0" smtClean="0"/>
              <a:t>9.30 do 11 </a:t>
            </a:r>
            <a:r>
              <a:rPr lang="cs-CZ" b="1" dirty="0" err="1" smtClean="0"/>
              <a:t>h</a:t>
            </a:r>
            <a:r>
              <a:rPr lang="cs-CZ" dirty="0" smtClean="0"/>
              <a:t>.)</a:t>
            </a:r>
          </a:p>
          <a:p>
            <a:pPr>
              <a:buNone/>
            </a:pPr>
            <a:r>
              <a:rPr lang="cs-CZ" dirty="0" smtClean="0"/>
              <a:t>	- </a:t>
            </a:r>
            <a:r>
              <a:rPr lang="cs-CZ" b="1" dirty="0" smtClean="0"/>
              <a:t>TÁBOR</a:t>
            </a:r>
            <a:r>
              <a:rPr lang="cs-CZ" dirty="0" smtClean="0"/>
              <a:t> – Husitské muzeum (Žižkovo nám.),</a:t>
            </a:r>
            <a:br>
              <a:rPr lang="cs-CZ" dirty="0" smtClean="0"/>
            </a:br>
            <a:r>
              <a:rPr lang="cs-CZ" dirty="0" smtClean="0"/>
              <a:t>                   </a:t>
            </a:r>
            <a:r>
              <a:rPr lang="cs-CZ" b="1" dirty="0" smtClean="0"/>
              <a:t>parkoviště Na Parkánech </a:t>
            </a:r>
            <a:r>
              <a:rPr lang="cs-CZ" dirty="0" smtClean="0"/>
              <a:t>- od </a:t>
            </a:r>
            <a:r>
              <a:rPr lang="cs-CZ" b="1" dirty="0" smtClean="0"/>
              <a:t>13 do 15.30 </a:t>
            </a:r>
            <a:r>
              <a:rPr lang="cs-CZ" b="1" dirty="0" err="1" smtClean="0"/>
              <a:t>h</a:t>
            </a:r>
            <a:r>
              <a:rPr lang="cs-CZ" dirty="0" smtClean="0"/>
              <a:t>.) </a:t>
            </a:r>
          </a:p>
          <a:p>
            <a:pPr>
              <a:buNone/>
            </a:pPr>
            <a:r>
              <a:rPr lang="cs-CZ" dirty="0" smtClean="0"/>
              <a:t>	- </a:t>
            </a:r>
            <a:r>
              <a:rPr lang="cs-CZ" b="1" dirty="0" smtClean="0"/>
              <a:t>KOZÍ HRÁDEK</a:t>
            </a:r>
            <a:r>
              <a:rPr lang="cs-CZ" dirty="0" smtClean="0"/>
              <a:t> - v </a:t>
            </a:r>
            <a:r>
              <a:rPr lang="cs-CZ" b="1" dirty="0" smtClean="0"/>
              <a:t>16.00 h.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	         - bus na parkoviště k ubytovně</a:t>
            </a:r>
            <a:br>
              <a:rPr lang="cs-CZ" dirty="0" smtClean="0"/>
            </a:br>
            <a:r>
              <a:rPr lang="cs-CZ" dirty="0" smtClean="0"/>
              <a:t>                              </a:t>
            </a:r>
            <a:r>
              <a:rPr lang="cs-CZ" b="1" dirty="0" smtClean="0"/>
              <a:t>Dukelská 639/640, </a:t>
            </a:r>
            <a:r>
              <a:rPr lang="cs-CZ" b="1" dirty="0" err="1" smtClean="0"/>
              <a:t>Sezimovo</a:t>
            </a:r>
            <a:r>
              <a:rPr lang="cs-CZ" b="1" dirty="0" smtClean="0"/>
              <a:t> Ústí</a:t>
            </a:r>
          </a:p>
          <a:p>
            <a:pPr>
              <a:buNone/>
            </a:pPr>
            <a:r>
              <a:rPr lang="cs-CZ" dirty="0" smtClean="0"/>
              <a:t>	- v </a:t>
            </a:r>
            <a:r>
              <a:rPr lang="cs-CZ" b="1" dirty="0" smtClean="0"/>
              <a:t>18 h.</a:t>
            </a:r>
            <a:r>
              <a:rPr lang="cs-CZ" dirty="0" smtClean="0"/>
              <a:t> večeře (COP Budějovická 421, </a:t>
            </a:r>
            <a:r>
              <a:rPr lang="cs-CZ" dirty="0" err="1" smtClean="0"/>
              <a:t>Sezimovo</a:t>
            </a:r>
            <a:r>
              <a:rPr lang="cs-CZ" dirty="0" smtClean="0"/>
              <a:t> Ústí)</a:t>
            </a:r>
          </a:p>
          <a:p>
            <a:pPr>
              <a:buNone/>
            </a:pPr>
            <a:r>
              <a:rPr lang="cs-CZ" dirty="0" smtClean="0"/>
              <a:t>	- v </a:t>
            </a:r>
            <a:r>
              <a:rPr lang="cs-CZ" b="1" dirty="0" smtClean="0"/>
              <a:t>19 h.</a:t>
            </a:r>
            <a:r>
              <a:rPr lang="cs-CZ" dirty="0" smtClean="0"/>
              <a:t> ubytování</a:t>
            </a:r>
          </a:p>
          <a:p>
            <a:pPr>
              <a:buNone/>
            </a:pPr>
            <a:r>
              <a:rPr lang="cs-CZ" dirty="0" smtClean="0"/>
              <a:t>	- ve </a:t>
            </a:r>
            <a:r>
              <a:rPr lang="cs-CZ" b="1" dirty="0" smtClean="0"/>
              <a:t>20 h.</a:t>
            </a:r>
            <a:r>
              <a:rPr lang="cs-CZ" dirty="0" smtClean="0"/>
              <a:t> návštěva Hvězdárny v </a:t>
            </a:r>
            <a:r>
              <a:rPr lang="cs-CZ" dirty="0" err="1" smtClean="0"/>
              <a:t>Sezimově</a:t>
            </a:r>
            <a:r>
              <a:rPr lang="cs-CZ" dirty="0" smtClean="0"/>
              <a:t> Ústí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r>
              <a:rPr lang="cs-CZ" b="1" u="sng" dirty="0" smtClean="0"/>
              <a:t>JIŽNÍ ČECHY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363272" cy="5544616"/>
          </a:xfrm>
        </p:spPr>
        <p:txBody>
          <a:bodyPr>
            <a:normAutofit/>
          </a:bodyPr>
          <a:lstStyle/>
          <a:p>
            <a:r>
              <a:rPr lang="cs-CZ" sz="2700" b="1" i="1" u="sng" dirty="0" smtClean="0"/>
              <a:t>25. 4.</a:t>
            </a:r>
            <a:endParaRPr lang="cs-CZ" sz="2700" dirty="0" smtClean="0"/>
          </a:p>
          <a:p>
            <a:pPr>
              <a:buNone/>
            </a:pPr>
            <a:r>
              <a:rPr lang="cs-CZ" sz="2700" dirty="0" smtClean="0"/>
              <a:t>	- v </a:t>
            </a:r>
            <a:r>
              <a:rPr lang="cs-CZ" sz="2700" b="1" dirty="0" smtClean="0"/>
              <a:t>8.00 h. snídaně</a:t>
            </a:r>
            <a:r>
              <a:rPr lang="cs-CZ" sz="2700" dirty="0" smtClean="0"/>
              <a:t>, v </a:t>
            </a:r>
            <a:r>
              <a:rPr lang="cs-CZ" sz="2700" b="1" dirty="0" smtClean="0"/>
              <a:t>8.30 h. odjezd</a:t>
            </a:r>
            <a:r>
              <a:rPr lang="cs-CZ" sz="2700" dirty="0" smtClean="0"/>
              <a:t> do Prachatic</a:t>
            </a:r>
          </a:p>
          <a:p>
            <a:pPr>
              <a:buNone/>
            </a:pPr>
            <a:r>
              <a:rPr lang="cs-CZ" sz="2700" dirty="0" smtClean="0"/>
              <a:t>	-</a:t>
            </a:r>
            <a:r>
              <a:rPr lang="cs-CZ" sz="2700" b="1" dirty="0" smtClean="0"/>
              <a:t> PRACHATICE </a:t>
            </a:r>
            <a:r>
              <a:rPr lang="cs-CZ" sz="2700" dirty="0" smtClean="0"/>
              <a:t>- Muzeum loutky a cirkusu (v </a:t>
            </a:r>
            <a:r>
              <a:rPr lang="cs-CZ" sz="2700" b="1" dirty="0" smtClean="0"/>
              <a:t>10 </a:t>
            </a:r>
            <a:r>
              <a:rPr lang="cs-CZ" sz="2700" b="1" dirty="0" err="1" smtClean="0"/>
              <a:t>h</a:t>
            </a:r>
            <a:r>
              <a:rPr lang="cs-CZ" sz="2700" b="1" dirty="0" smtClean="0"/>
              <a:t>.</a:t>
            </a:r>
            <a:r>
              <a:rPr lang="cs-CZ" sz="2700" dirty="0" smtClean="0"/>
              <a:t>)</a:t>
            </a:r>
            <a:br>
              <a:rPr lang="cs-CZ" sz="2700" dirty="0" smtClean="0"/>
            </a:br>
            <a:r>
              <a:rPr lang="cs-CZ" sz="2700" dirty="0" smtClean="0"/>
              <a:t>                          - </a:t>
            </a:r>
            <a:r>
              <a:rPr lang="cs-CZ" sz="2700" b="1" dirty="0" smtClean="0"/>
              <a:t>oběd</a:t>
            </a:r>
            <a:r>
              <a:rPr lang="cs-CZ" sz="2700" dirty="0" smtClean="0"/>
              <a:t> v ZŠ Zlatá stezka 240 (v</a:t>
            </a:r>
            <a:r>
              <a:rPr lang="cs-CZ" sz="2700" b="1" dirty="0" smtClean="0"/>
              <a:t> 11 </a:t>
            </a:r>
            <a:r>
              <a:rPr lang="cs-CZ" sz="2700" b="1" dirty="0" err="1" smtClean="0"/>
              <a:t>h</a:t>
            </a:r>
            <a:r>
              <a:rPr lang="cs-CZ" sz="2700" b="1" dirty="0" smtClean="0"/>
              <a:t>.</a:t>
            </a:r>
            <a:r>
              <a:rPr lang="cs-CZ" sz="2700" dirty="0" smtClean="0"/>
              <a:t>)</a:t>
            </a:r>
          </a:p>
          <a:p>
            <a:pPr>
              <a:buNone/>
            </a:pPr>
            <a:r>
              <a:rPr lang="cs-CZ" sz="2700" dirty="0" smtClean="0"/>
              <a:t>	- </a:t>
            </a:r>
            <a:r>
              <a:rPr lang="cs-CZ" sz="2700" b="1" dirty="0" smtClean="0"/>
              <a:t>ČESKÝ KRUMLOV </a:t>
            </a:r>
            <a:r>
              <a:rPr lang="cs-CZ" sz="2700" dirty="0" smtClean="0"/>
              <a:t>– </a:t>
            </a:r>
            <a:r>
              <a:rPr lang="cs-CZ" sz="2700" b="1" dirty="0" smtClean="0"/>
              <a:t>parkoviště</a:t>
            </a:r>
            <a:r>
              <a:rPr lang="cs-CZ" sz="2700" dirty="0" smtClean="0"/>
              <a:t> (</a:t>
            </a:r>
            <a:r>
              <a:rPr lang="cs-CZ" sz="2700" b="1" dirty="0" smtClean="0"/>
              <a:t>ul. </a:t>
            </a:r>
            <a:r>
              <a:rPr lang="cs-CZ" sz="2700" b="1" dirty="0" err="1" smtClean="0"/>
              <a:t>Chvalšinská</a:t>
            </a:r>
            <a:r>
              <a:rPr lang="cs-CZ" sz="2700" dirty="0" smtClean="0"/>
              <a:t>) –</a:t>
            </a:r>
            <a:br>
              <a:rPr lang="cs-CZ" sz="2700" dirty="0" smtClean="0"/>
            </a:br>
            <a:r>
              <a:rPr lang="cs-CZ" sz="2700" dirty="0" smtClean="0"/>
              <a:t>                                     od </a:t>
            </a:r>
            <a:r>
              <a:rPr lang="cs-CZ" sz="2700" b="1" dirty="0" smtClean="0"/>
              <a:t>12.30 do 14.00 </a:t>
            </a:r>
            <a:r>
              <a:rPr lang="cs-CZ" sz="2700" b="1" dirty="0" err="1" smtClean="0"/>
              <a:t>h</a:t>
            </a:r>
            <a:r>
              <a:rPr lang="cs-CZ" sz="2700" b="1" dirty="0" smtClean="0"/>
              <a:t>.</a:t>
            </a:r>
            <a:endParaRPr lang="cs-CZ" sz="2700" dirty="0" smtClean="0"/>
          </a:p>
          <a:p>
            <a:pPr marL="0" indent="0">
              <a:buNone/>
            </a:pPr>
            <a:r>
              <a:rPr lang="cs-CZ" sz="2700" dirty="0" smtClean="0"/>
              <a:t>    - </a:t>
            </a:r>
            <a:r>
              <a:rPr lang="cs-CZ" sz="2700" b="1" dirty="0" smtClean="0"/>
              <a:t>ČESKÉ BUDĚJOVICE </a:t>
            </a:r>
            <a:r>
              <a:rPr lang="cs-CZ" sz="2700" dirty="0" smtClean="0"/>
              <a:t>– cca v 14.30 h.</a:t>
            </a:r>
          </a:p>
          <a:p>
            <a:pPr marL="0" indent="0">
              <a:buNone/>
            </a:pPr>
            <a:r>
              <a:rPr lang="cs-CZ" sz="2700" dirty="0"/>
              <a:t> </a:t>
            </a:r>
            <a:r>
              <a:rPr lang="cs-CZ" sz="2700" dirty="0" smtClean="0"/>
              <a:t>   - </a:t>
            </a:r>
            <a:r>
              <a:rPr lang="cs-CZ" sz="2700" b="1" dirty="0" smtClean="0"/>
              <a:t>rybník ROŽMBERK</a:t>
            </a:r>
            <a:r>
              <a:rPr lang="cs-CZ" sz="2700" dirty="0" smtClean="0"/>
              <a:t> – cca v 15.00 h.</a:t>
            </a:r>
          </a:p>
          <a:p>
            <a:pPr marL="0" indent="0">
              <a:buNone/>
            </a:pPr>
            <a:r>
              <a:rPr lang="cs-CZ" sz="2700" dirty="0" smtClean="0"/>
              <a:t>    - </a:t>
            </a:r>
            <a:r>
              <a:rPr lang="cs-CZ" sz="2700" b="1" dirty="0" smtClean="0"/>
              <a:t>JINDŘICHŮV HRADEC</a:t>
            </a:r>
            <a:r>
              <a:rPr lang="cs-CZ" sz="2700" dirty="0" smtClean="0"/>
              <a:t> – cca od </a:t>
            </a:r>
            <a:r>
              <a:rPr lang="cs-CZ" sz="2700" b="1" dirty="0" smtClean="0"/>
              <a:t>15.30 do 17.00</a:t>
            </a:r>
            <a:r>
              <a:rPr lang="cs-CZ" sz="2700" dirty="0" smtClean="0"/>
              <a:t> </a:t>
            </a:r>
            <a:r>
              <a:rPr lang="cs-CZ" sz="2700" b="1" dirty="0" smtClean="0"/>
              <a:t>h.</a:t>
            </a: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700" dirty="0" smtClean="0"/>
              <a:t>       – </a:t>
            </a:r>
            <a:r>
              <a:rPr lang="cs-CZ" sz="2700" b="1" dirty="0" smtClean="0"/>
              <a:t>parkoviště JITŘENKA</a:t>
            </a:r>
          </a:p>
          <a:p>
            <a:pPr marL="0" indent="0">
              <a:buNone/>
            </a:pPr>
            <a:r>
              <a:rPr lang="cs-CZ" sz="2700" dirty="0" smtClean="0"/>
              <a:t>    - </a:t>
            </a:r>
            <a:r>
              <a:rPr lang="cs-CZ" sz="2700" b="1" dirty="0" smtClean="0"/>
              <a:t>BRNO – cca v 20 hod. příjezd k ZŠ </a:t>
            </a:r>
            <a:r>
              <a:rPr lang="cs-CZ" sz="2700" b="1" dirty="0" err="1" smtClean="0"/>
              <a:t>Herčíkova</a:t>
            </a:r>
            <a:r>
              <a:rPr lang="cs-CZ" sz="2700" b="1" dirty="0" smtClean="0"/>
              <a:t> 19</a:t>
            </a:r>
            <a:endParaRPr lang="cs-CZ" sz="2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cs-CZ" b="1" dirty="0" smtClean="0"/>
              <a:t>mapa trasy exkurze JIŽNÍ ČECHY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676456" cy="560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cs-CZ" b="1" u="sng" dirty="0" smtClean="0"/>
              <a:t>Témata pro referáty: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038600" cy="5184576"/>
          </a:xfrm>
        </p:spPr>
        <p:txBody>
          <a:bodyPr>
            <a:noAutofit/>
          </a:bodyPr>
          <a:lstStyle/>
          <a:p>
            <a:r>
              <a:rPr lang="cs-CZ" dirty="0" smtClean="0"/>
              <a:t>A) zámek Hluboká nad</a:t>
            </a:r>
            <a:br>
              <a:rPr lang="cs-CZ" dirty="0" smtClean="0"/>
            </a:br>
            <a:r>
              <a:rPr lang="cs-CZ" dirty="0" smtClean="0"/>
              <a:t>     Vltavou</a:t>
            </a:r>
          </a:p>
          <a:p>
            <a:r>
              <a:rPr lang="cs-CZ" dirty="0" smtClean="0"/>
              <a:t>B) město Hluboká nad</a:t>
            </a:r>
            <a:br>
              <a:rPr lang="cs-CZ" dirty="0" smtClean="0"/>
            </a:br>
            <a:r>
              <a:rPr lang="cs-CZ" dirty="0" smtClean="0"/>
              <a:t>     Vltavou</a:t>
            </a:r>
          </a:p>
          <a:p>
            <a:r>
              <a:rPr lang="cs-CZ" dirty="0" smtClean="0"/>
              <a:t>C) město Tábor</a:t>
            </a:r>
          </a:p>
          <a:p>
            <a:r>
              <a:rPr lang="cs-CZ" dirty="0" smtClean="0"/>
              <a:t>D) Jan Hus</a:t>
            </a:r>
          </a:p>
          <a:p>
            <a:r>
              <a:rPr lang="cs-CZ" dirty="0" smtClean="0"/>
              <a:t>E) husitství</a:t>
            </a:r>
          </a:p>
          <a:p>
            <a:r>
              <a:rPr lang="cs-CZ" dirty="0" smtClean="0"/>
              <a:t>F) </a:t>
            </a:r>
            <a:r>
              <a:rPr lang="cs-CZ" dirty="0" err="1" smtClean="0"/>
              <a:t>Sezimovo</a:t>
            </a:r>
            <a:r>
              <a:rPr lang="cs-CZ" dirty="0" smtClean="0"/>
              <a:t> Ústí</a:t>
            </a:r>
          </a:p>
          <a:p>
            <a:r>
              <a:rPr lang="cs-CZ" dirty="0" smtClean="0"/>
              <a:t>G) Benešova vila</a:t>
            </a:r>
          </a:p>
          <a:p>
            <a:r>
              <a:rPr lang="cs-CZ" dirty="0" smtClean="0"/>
              <a:t>H) Slunce</a:t>
            </a:r>
          </a:p>
          <a:p>
            <a:r>
              <a:rPr lang="cs-CZ" dirty="0" smtClean="0"/>
              <a:t>I) Jihočeský kraj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248472" cy="5184576"/>
          </a:xfrm>
        </p:spPr>
        <p:txBody>
          <a:bodyPr>
            <a:noAutofit/>
          </a:bodyPr>
          <a:lstStyle/>
          <a:p>
            <a:r>
              <a:rPr lang="cs-CZ" dirty="0" smtClean="0"/>
              <a:t>J) Kozí hrádek</a:t>
            </a:r>
          </a:p>
          <a:p>
            <a:r>
              <a:rPr lang="cs-CZ" dirty="0" smtClean="0"/>
              <a:t>K) Prachatice</a:t>
            </a:r>
          </a:p>
          <a:p>
            <a:r>
              <a:rPr lang="cs-CZ" dirty="0" smtClean="0"/>
              <a:t>L) loutka</a:t>
            </a:r>
          </a:p>
          <a:p>
            <a:r>
              <a:rPr lang="cs-CZ" dirty="0" smtClean="0"/>
              <a:t>M) cirkus - historie</a:t>
            </a:r>
          </a:p>
          <a:p>
            <a:r>
              <a:rPr lang="cs-CZ" dirty="0" smtClean="0"/>
              <a:t>N) cirkus - disciplíny</a:t>
            </a:r>
          </a:p>
          <a:p>
            <a:r>
              <a:rPr lang="cs-CZ" dirty="0" smtClean="0"/>
              <a:t>O) město Český Krumlov</a:t>
            </a:r>
          </a:p>
          <a:p>
            <a:r>
              <a:rPr lang="cs-CZ" dirty="0" smtClean="0"/>
              <a:t>P) zámek Český Krumlov</a:t>
            </a:r>
          </a:p>
          <a:p>
            <a:r>
              <a:rPr lang="cs-CZ" dirty="0" smtClean="0"/>
              <a:t>Q) Rožmberkové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b="1" u="sng" dirty="0" smtClean="0"/>
              <a:t>Otázky pro žáky do autobusu</a:t>
            </a:r>
            <a:r>
              <a:rPr lang="cs-CZ" sz="3600" b="1" dirty="0" smtClean="0"/>
              <a:t>: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836712"/>
            <a:ext cx="8651304" cy="57606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800" dirty="0" smtClean="0"/>
              <a:t>	1) </a:t>
            </a:r>
            <a:r>
              <a:rPr lang="cs-CZ" sz="2800" b="1" dirty="0" smtClean="0"/>
              <a:t>Zámek Hluboká n. Vltavou</a:t>
            </a:r>
            <a:r>
              <a:rPr lang="cs-CZ" sz="2800" dirty="0" smtClean="0"/>
              <a:t> – kdy byl vystavěn, kdy</a:t>
            </a:r>
            <a:br>
              <a:rPr lang="cs-CZ" sz="2800" dirty="0" smtClean="0"/>
            </a:br>
            <a:r>
              <a:rPr lang="cs-CZ" sz="2800" dirty="0" smtClean="0"/>
              <a:t>     přestavěn a který český král ho měl v majetku?</a:t>
            </a:r>
          </a:p>
          <a:p>
            <a:pPr>
              <a:buNone/>
            </a:pPr>
            <a:r>
              <a:rPr lang="cs-CZ" sz="2800" dirty="0" smtClean="0"/>
              <a:t>	2) </a:t>
            </a:r>
            <a:r>
              <a:rPr lang="cs-CZ" sz="2800" b="1" dirty="0" smtClean="0"/>
              <a:t>Tábor</a:t>
            </a:r>
            <a:r>
              <a:rPr lang="cs-CZ" sz="2800" dirty="0" smtClean="0"/>
              <a:t> – namalujte znak města (hradiště) užívaný  			   v 15. stol.</a:t>
            </a:r>
          </a:p>
          <a:p>
            <a:pPr>
              <a:buNone/>
            </a:pPr>
            <a:r>
              <a:rPr lang="cs-CZ" sz="2800" dirty="0" smtClean="0"/>
              <a:t>	3) Vypište </a:t>
            </a:r>
            <a:r>
              <a:rPr lang="cs-CZ" sz="2800" b="1" dirty="0" smtClean="0"/>
              <a:t>co nejvíce osobností,</a:t>
            </a:r>
            <a:r>
              <a:rPr lang="cs-CZ" sz="2800" dirty="0" smtClean="0"/>
              <a:t> spojených s husitskou</a:t>
            </a:r>
            <a:br>
              <a:rPr lang="cs-CZ" sz="2800" dirty="0" smtClean="0"/>
            </a:br>
            <a:r>
              <a:rPr lang="cs-CZ" sz="2800" dirty="0" smtClean="0"/>
              <a:t>    dobou, a husity, které znáte nebo o kterých se dovíte</a:t>
            </a:r>
            <a:br>
              <a:rPr lang="cs-CZ" sz="2800" dirty="0" smtClean="0"/>
            </a:br>
            <a:r>
              <a:rPr lang="cs-CZ" sz="2800" dirty="0" smtClean="0"/>
              <a:t>    během našeho pobytu v Táboře.</a:t>
            </a:r>
          </a:p>
          <a:p>
            <a:pPr>
              <a:buNone/>
            </a:pPr>
            <a:r>
              <a:rPr lang="cs-CZ" sz="2800" dirty="0" smtClean="0"/>
              <a:t>	4) </a:t>
            </a:r>
            <a:r>
              <a:rPr lang="cs-CZ" sz="2800" b="1" dirty="0" smtClean="0"/>
              <a:t>Kozí hrádek</a:t>
            </a:r>
            <a:r>
              <a:rPr lang="cs-CZ" sz="2800" dirty="0" smtClean="0"/>
              <a:t> – vysvětli v souvislosti s touto zříceninou</a:t>
            </a:r>
            <a:br>
              <a:rPr lang="cs-CZ" sz="2800" dirty="0" smtClean="0"/>
            </a:br>
            <a:r>
              <a:rPr lang="cs-CZ" sz="2800" dirty="0" smtClean="0"/>
              <a:t>                              pojem OSTROŽNA a OPYŠ.</a:t>
            </a:r>
          </a:p>
          <a:p>
            <a:pPr>
              <a:buNone/>
            </a:pPr>
            <a:r>
              <a:rPr lang="cs-CZ" sz="2800" dirty="0" smtClean="0"/>
              <a:t>	5) </a:t>
            </a:r>
            <a:r>
              <a:rPr lang="cs-CZ" sz="2800" b="1" dirty="0" err="1" smtClean="0"/>
              <a:t>Sezimovo</a:t>
            </a:r>
            <a:r>
              <a:rPr lang="cs-CZ" sz="2800" b="1" dirty="0" smtClean="0"/>
              <a:t> Ústí</a:t>
            </a:r>
            <a:r>
              <a:rPr lang="cs-CZ" sz="2800" dirty="0" smtClean="0"/>
              <a:t> (spojeno se sv. Dominikem a po něm</a:t>
            </a:r>
            <a:br>
              <a:rPr lang="cs-CZ" sz="2800" dirty="0" smtClean="0"/>
            </a:br>
            <a:r>
              <a:rPr lang="cs-CZ" sz="2800" dirty="0" smtClean="0"/>
              <a:t>     pojmenovaným řádem) – KDE u nás v ČR působí ještě</a:t>
            </a:r>
            <a:br>
              <a:rPr lang="cs-CZ" sz="2800" dirty="0" smtClean="0"/>
            </a:br>
            <a:r>
              <a:rPr lang="cs-CZ" sz="2800" dirty="0" smtClean="0"/>
              <a:t>     kláštery zasvěcené tomuto řádu?</a:t>
            </a:r>
          </a:p>
          <a:p>
            <a:pPr>
              <a:buNone/>
            </a:pPr>
            <a:r>
              <a:rPr lang="cs-CZ" sz="2800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smtClean="0"/>
              <a:t>VÝBĚR LOKALITY</a:t>
            </a:r>
            <a:endParaRPr lang="cs-CZ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00200"/>
            <a:ext cx="8424936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Pro efektivní využití přidělené dotace bylo možné naplánovat i vícedenní (2denní) exkurzi</a:t>
            </a:r>
            <a:br>
              <a:rPr lang="cs-CZ" dirty="0" smtClean="0"/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dirty="0" smtClean="0"/>
              <a:t> výjezd i do vzdálenějšího kraje ČR.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Naše škola (ZŠ, Brno, Herčíkova 19, </a:t>
            </a:r>
            <a:r>
              <a:rPr lang="cs-CZ" dirty="0" err="1" smtClean="0"/>
              <a:t>přísp</a:t>
            </a:r>
            <a:r>
              <a:rPr lang="cs-CZ" dirty="0" smtClean="0"/>
              <a:t>. </a:t>
            </a:r>
            <a:r>
              <a:rPr lang="cs-CZ" dirty="0" err="1" smtClean="0"/>
              <a:t>org</a:t>
            </a:r>
            <a:r>
              <a:rPr lang="cs-CZ" dirty="0" smtClean="0"/>
              <a:t>.) uspořádala dvoudenní exkurze:</a:t>
            </a:r>
            <a:br>
              <a:rPr lang="cs-CZ" dirty="0" smtClean="0"/>
            </a:br>
            <a:r>
              <a:rPr lang="cs-CZ" b="1" dirty="0" smtClean="0"/>
              <a:t>OSTRAVSKO</a:t>
            </a:r>
            <a:r>
              <a:rPr lang="cs-CZ" dirty="0" smtClean="0"/>
              <a:t> (podzim 2017) a</a:t>
            </a:r>
            <a:br>
              <a:rPr lang="cs-CZ" dirty="0" smtClean="0"/>
            </a:br>
            <a:r>
              <a:rPr lang="cs-CZ" b="1" dirty="0" smtClean="0"/>
              <a:t>JIŽNÍ ČECHY </a:t>
            </a:r>
            <a:r>
              <a:rPr lang="cs-CZ" dirty="0" smtClean="0"/>
              <a:t>(jaro 2018).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b="1" u="sng" dirty="0" smtClean="0"/>
              <a:t>Otázky pro žáky do autobusu</a:t>
            </a:r>
            <a:r>
              <a:rPr lang="cs-CZ" sz="3600" b="1" dirty="0" smtClean="0"/>
              <a:t>: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6166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800" dirty="0" smtClean="0"/>
              <a:t>	6) Uveďte životní </a:t>
            </a:r>
            <a:r>
              <a:rPr lang="cs-CZ" sz="2800" b="1" dirty="0" smtClean="0"/>
              <a:t>data Edvarda Beneše</a:t>
            </a:r>
            <a:r>
              <a:rPr lang="cs-CZ" sz="2800" dirty="0" smtClean="0"/>
              <a:t> a jeho manželky</a:t>
            </a:r>
            <a:br>
              <a:rPr lang="cs-CZ" sz="2800" dirty="0" smtClean="0"/>
            </a:br>
            <a:r>
              <a:rPr lang="cs-CZ" sz="2800" dirty="0" smtClean="0"/>
              <a:t>    (+ její jméno).</a:t>
            </a:r>
          </a:p>
          <a:p>
            <a:pPr>
              <a:buNone/>
            </a:pPr>
            <a:r>
              <a:rPr lang="cs-CZ" sz="2800" dirty="0" smtClean="0"/>
              <a:t>	7) </a:t>
            </a:r>
            <a:r>
              <a:rPr lang="cs-CZ" sz="2800" b="1" dirty="0" smtClean="0"/>
              <a:t>Prachatice </a:t>
            </a:r>
            <a:r>
              <a:rPr lang="cs-CZ" sz="2800" dirty="0" smtClean="0">
                <a:latin typeface="Arial"/>
                <a:cs typeface="Arial"/>
              </a:rPr>
              <a:t>−</a:t>
            </a:r>
            <a:r>
              <a:rPr lang="cs-CZ" sz="2800" dirty="0" smtClean="0"/>
              <a:t> uveďte co nejvíc loutek, které najdete</a:t>
            </a:r>
            <a:br>
              <a:rPr lang="cs-CZ" sz="2800" dirty="0" smtClean="0"/>
            </a:br>
            <a:r>
              <a:rPr lang="cs-CZ" sz="2800" dirty="0" smtClean="0"/>
              <a:t>                             v muzeu v Prachaticích</a:t>
            </a:r>
          </a:p>
          <a:p>
            <a:pPr>
              <a:buNone/>
            </a:pPr>
            <a:r>
              <a:rPr lang="cs-CZ" sz="2800" dirty="0" smtClean="0"/>
              <a:t>	8) </a:t>
            </a:r>
            <a:r>
              <a:rPr lang="cs-CZ" sz="2800" b="1" dirty="0" smtClean="0"/>
              <a:t>Český Krumlov </a:t>
            </a:r>
            <a:r>
              <a:rPr lang="cs-CZ" sz="2800" dirty="0" smtClean="0"/>
              <a:t>– jména medvědů žijících v zámeckém</a:t>
            </a:r>
            <a:br>
              <a:rPr lang="cs-CZ" sz="2800" dirty="0" smtClean="0"/>
            </a:br>
            <a:r>
              <a:rPr lang="cs-CZ" sz="2800" dirty="0" smtClean="0"/>
              <a:t>                                   příkopu</a:t>
            </a:r>
          </a:p>
          <a:p>
            <a:pPr>
              <a:buNone/>
            </a:pPr>
            <a:r>
              <a:rPr lang="cs-CZ" sz="2800" dirty="0" smtClean="0"/>
              <a:t>	9) </a:t>
            </a:r>
            <a:r>
              <a:rPr lang="cs-CZ" sz="2800" b="1" dirty="0" smtClean="0"/>
              <a:t>Rožmberk </a:t>
            </a:r>
            <a:r>
              <a:rPr lang="cs-CZ" sz="2800" dirty="0" smtClean="0"/>
              <a:t>– napište data vzniku tohoto rybníku,</a:t>
            </a:r>
            <a:br>
              <a:rPr lang="cs-CZ" sz="2800" dirty="0" smtClean="0"/>
            </a:br>
            <a:r>
              <a:rPr lang="cs-CZ" sz="2800" dirty="0" smtClean="0"/>
              <a:t>                     rozměr plochy a kolik vody v litrech zadržuje</a:t>
            </a:r>
          </a:p>
          <a:p>
            <a:pPr>
              <a:buNone/>
            </a:pPr>
            <a:r>
              <a:rPr lang="cs-CZ" sz="2800" dirty="0" smtClean="0"/>
              <a:t>	10) </a:t>
            </a:r>
            <a:r>
              <a:rPr lang="cs-CZ" sz="2800" b="1" dirty="0" smtClean="0"/>
              <a:t>15. poledník</a:t>
            </a:r>
            <a:r>
              <a:rPr lang="cs-CZ" sz="2800" dirty="0" smtClean="0"/>
              <a:t> – kterými státy tento poledník prochází</a:t>
            </a:r>
          </a:p>
          <a:p>
            <a:pPr>
              <a:buNone/>
            </a:pPr>
            <a:r>
              <a:rPr lang="cs-CZ" sz="2800" dirty="0" smtClean="0"/>
              <a:t>	11) Napište </a:t>
            </a:r>
            <a:r>
              <a:rPr lang="cs-CZ" sz="2800" b="1" dirty="0" smtClean="0"/>
              <a:t>báseň o této exkurzi</a:t>
            </a:r>
            <a:r>
              <a:rPr lang="cs-CZ" sz="2800" dirty="0" smtClean="0"/>
              <a:t>, aby obsahovala</a:t>
            </a:r>
            <a:br>
              <a:rPr lang="cs-CZ" sz="2800" dirty="0" smtClean="0"/>
            </a:br>
            <a:r>
              <a:rPr lang="cs-CZ" sz="2800" dirty="0" smtClean="0"/>
              <a:t>       všechna místa, která jsme včera a dnes navštívili.</a:t>
            </a:r>
          </a:p>
          <a:p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64096"/>
          </a:xfrm>
        </p:spPr>
        <p:txBody>
          <a:bodyPr>
            <a:normAutofit/>
          </a:bodyPr>
          <a:lstStyle/>
          <a:p>
            <a:r>
              <a:rPr lang="cs-CZ" dirty="0" smtClean="0"/>
              <a:t>zámek Hluboká</a:t>
            </a:r>
            <a:endParaRPr lang="cs-CZ" dirty="0"/>
          </a:p>
        </p:txBody>
      </p:sp>
      <p:pic>
        <p:nvPicPr>
          <p:cNvPr id="6" name="Obrázek 5" descr="F:\Projekt MŠMT\Fota do prez. Praha\P10600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56084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2114"/>
          </a:xfrm>
        </p:spPr>
        <p:txBody>
          <a:bodyPr/>
          <a:lstStyle/>
          <a:p>
            <a:r>
              <a:rPr lang="cs-CZ" dirty="0" smtClean="0"/>
              <a:t>Husitské muzeum v Táboře</a:t>
            </a:r>
            <a:endParaRPr lang="cs-CZ" dirty="0"/>
          </a:p>
        </p:txBody>
      </p:sp>
      <p:pic>
        <p:nvPicPr>
          <p:cNvPr id="4" name="Obrázek 3" descr="F:\Projekt MŠMT\Fota do prez. Praha\P10600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63284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3" y="116632"/>
            <a:ext cx="8229600" cy="778098"/>
          </a:xfrm>
        </p:spPr>
        <p:txBody>
          <a:bodyPr/>
          <a:lstStyle/>
          <a:p>
            <a:r>
              <a:rPr lang="cs-CZ" dirty="0" smtClean="0"/>
              <a:t>Kozí hrádek</a:t>
            </a:r>
            <a:endParaRPr lang="cs-CZ" dirty="0"/>
          </a:p>
        </p:txBody>
      </p:sp>
      <p:pic>
        <p:nvPicPr>
          <p:cNvPr id="1030" name="Picture 6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30" y="980728"/>
            <a:ext cx="7416825" cy="55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/>
          <a:lstStyle/>
          <a:p>
            <a:r>
              <a:rPr lang="cs-CZ" dirty="0"/>
              <a:t>o</a:t>
            </a:r>
            <a:r>
              <a:rPr lang="cs-CZ" dirty="0" smtClean="0"/>
              <a:t>d Kozího hrádku k Sezimovu Ústí </a:t>
            </a:r>
            <a:endParaRPr lang="cs-CZ" dirty="0"/>
          </a:p>
        </p:txBody>
      </p:sp>
      <p:pic>
        <p:nvPicPr>
          <p:cNvPr id="4" name="Obrázek 3" descr="F:\Projekt MŠMT\Fota do prez. Praha\P10600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936" y="850106"/>
            <a:ext cx="734481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0080"/>
          </a:xfrm>
        </p:spPr>
        <p:txBody>
          <a:bodyPr>
            <a:noAutofit/>
          </a:bodyPr>
          <a:lstStyle/>
          <a:p>
            <a:r>
              <a:rPr lang="cs-CZ" sz="4200" dirty="0" smtClean="0"/>
              <a:t>Muzeum loutky a cirkusu Prachatice</a:t>
            </a:r>
            <a:endParaRPr lang="cs-CZ" sz="4200" dirty="0"/>
          </a:p>
        </p:txBody>
      </p:sp>
      <p:pic>
        <p:nvPicPr>
          <p:cNvPr id="4" name="Obrázek 3" descr="F:\Projekt MŠMT\Fota do prez. Praha\DSC067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13690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cs-CZ" dirty="0" smtClean="0"/>
              <a:t>Český Krumlov</a:t>
            </a:r>
            <a:endParaRPr lang="cs-CZ" dirty="0"/>
          </a:p>
        </p:txBody>
      </p:sp>
      <p:pic>
        <p:nvPicPr>
          <p:cNvPr id="4" name="Obrázek 3" descr="F:\Projekt MŠMT\Fota do prez. Praha\P10601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99288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cs-CZ" dirty="0" smtClean="0"/>
              <a:t>15. poledník v Jindřichově Hradci</a:t>
            </a:r>
            <a:endParaRPr lang="cs-CZ" dirty="0"/>
          </a:p>
        </p:txBody>
      </p:sp>
      <p:pic>
        <p:nvPicPr>
          <p:cNvPr id="5" name="Obrázek 4" descr="F:\Projekt MŠMT\Fota do prez. Praha\P1060193 kopi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908" y="836712"/>
            <a:ext cx="784887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smtClean="0"/>
              <a:t>VÝBĚR ŽÁKŮ</a:t>
            </a:r>
            <a:endParaRPr lang="cs-CZ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Exkurzí se zúčastnili žáci 7. a 8. ročníku</a:t>
            </a:r>
            <a:br>
              <a:rPr lang="cs-CZ" dirty="0" smtClean="0"/>
            </a:br>
            <a:r>
              <a:rPr lang="cs-CZ" dirty="0" smtClean="0"/>
              <a:t>(doplnění žáky ze 6. a 9. ročníku).</a:t>
            </a:r>
          </a:p>
          <a:p>
            <a:r>
              <a:rPr lang="cs-CZ" dirty="0" smtClean="0"/>
              <a:t>Vybíráni byli žáci bez závažných kázeňských problémů </a:t>
            </a:r>
            <a:r>
              <a:rPr lang="cs-CZ" sz="2800" dirty="0" smtClean="0"/>
              <a:t>(kompetence tř. učitelů)</a:t>
            </a:r>
            <a:r>
              <a:rPr lang="cs-CZ" dirty="0" smtClean="0"/>
              <a:t>.</a:t>
            </a:r>
          </a:p>
          <a:p>
            <a:r>
              <a:rPr lang="cs-CZ" dirty="0" smtClean="0"/>
              <a:t>Podmínkou bylo vypracování referátu na zadané téma, týkající se dané lokality.</a:t>
            </a:r>
          </a:p>
          <a:p>
            <a:r>
              <a:rPr lang="cs-CZ" dirty="0" smtClean="0"/>
              <a:t>Další podmínkou bylo doplnění zameškaného učiva ze dnů exkurze.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b="1" u="sng" dirty="0" smtClean="0"/>
              <a:t>OSTRAVSKO</a:t>
            </a:r>
            <a:endParaRPr lang="cs-CZ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435280" cy="5328592"/>
          </a:xfrm>
        </p:spPr>
        <p:txBody>
          <a:bodyPr>
            <a:noAutofit/>
          </a:bodyPr>
          <a:lstStyle/>
          <a:p>
            <a:r>
              <a:rPr lang="cs-CZ" sz="2800" b="1" i="1" u="sng" dirty="0" smtClean="0"/>
              <a:t>10. 10.</a:t>
            </a:r>
            <a:r>
              <a:rPr lang="cs-CZ" sz="2800" b="1" i="1" dirty="0" smtClean="0"/>
              <a:t> </a:t>
            </a:r>
            <a:r>
              <a:rPr lang="cs-CZ" sz="2800" dirty="0" smtClean="0"/>
              <a:t>- odjezd v </a:t>
            </a:r>
            <a:r>
              <a:rPr lang="cs-CZ" sz="2800" b="1" dirty="0" smtClean="0"/>
              <a:t>7.00 hod. od ZŠ </a:t>
            </a:r>
            <a:r>
              <a:rPr lang="cs-CZ" sz="2800" b="1" dirty="0" err="1" smtClean="0"/>
              <a:t>Herčíkova</a:t>
            </a:r>
            <a:r>
              <a:rPr lang="cs-CZ" sz="2800" b="1" dirty="0" smtClean="0"/>
              <a:t> 19, Brno</a:t>
            </a:r>
            <a:endParaRPr lang="cs-CZ" sz="2800" dirty="0" smtClean="0"/>
          </a:p>
          <a:p>
            <a:pPr>
              <a:buNone/>
            </a:pP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	- </a:t>
            </a:r>
            <a:r>
              <a:rPr lang="cs-CZ" sz="2800" b="1" dirty="0" smtClean="0"/>
              <a:t>HRABYNĚ</a:t>
            </a:r>
            <a:r>
              <a:rPr lang="cs-CZ" sz="2800" dirty="0" smtClean="0"/>
              <a:t> - Památník II. svět. války (od </a:t>
            </a:r>
            <a:r>
              <a:rPr lang="cs-CZ" sz="2800" b="1" dirty="0" smtClean="0"/>
              <a:t>11 do 13 hod</a:t>
            </a:r>
            <a:r>
              <a:rPr lang="cs-CZ" sz="2800" dirty="0" smtClean="0"/>
              <a:t>.)</a:t>
            </a:r>
          </a:p>
          <a:p>
            <a:pPr>
              <a:buNone/>
            </a:pPr>
            <a:r>
              <a:rPr lang="cs-CZ" sz="2800" dirty="0" smtClean="0"/>
              <a:t>	- </a:t>
            </a:r>
            <a:r>
              <a:rPr lang="cs-CZ" sz="2800" b="1" dirty="0" smtClean="0"/>
              <a:t>OSTRAVA</a:t>
            </a:r>
            <a:r>
              <a:rPr lang="cs-CZ" sz="2800" dirty="0" smtClean="0"/>
              <a:t> - Hornické muzeum, </a:t>
            </a:r>
            <a:r>
              <a:rPr lang="cs-CZ" sz="2800" b="1" dirty="0" smtClean="0"/>
              <a:t>Pod </a:t>
            </a:r>
            <a:r>
              <a:rPr lang="cs-CZ" sz="2800" b="1" dirty="0" err="1" smtClean="0"/>
              <a:t>Landekem</a:t>
            </a:r>
            <a:r>
              <a:rPr lang="cs-CZ" sz="2800" b="1" dirty="0" smtClean="0"/>
              <a:t> 64</a:t>
            </a:r>
            <a:br>
              <a:rPr lang="cs-CZ" sz="2800" b="1" dirty="0" smtClean="0"/>
            </a:br>
            <a:r>
              <a:rPr lang="cs-CZ" sz="2800" b="1" dirty="0" smtClean="0"/>
              <a:t>                       (15 až 17 hod.)</a:t>
            </a: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		              - večeře v SŠSS, </a:t>
            </a:r>
            <a:r>
              <a:rPr lang="cs-CZ" sz="2800" b="1" dirty="0" smtClean="0"/>
              <a:t>Krakovská 33, Ostrava-</a:t>
            </a:r>
            <a:br>
              <a:rPr lang="cs-CZ" sz="2800" b="1" dirty="0" smtClean="0"/>
            </a:br>
            <a:r>
              <a:rPr lang="cs-CZ" sz="2800" b="1" dirty="0" smtClean="0"/>
              <a:t>                       </a:t>
            </a:r>
            <a:r>
              <a:rPr lang="cs-CZ" sz="2800" b="1" dirty="0" err="1" smtClean="0"/>
              <a:t>Hrabůvka</a:t>
            </a:r>
            <a:r>
              <a:rPr lang="cs-CZ" sz="2800" dirty="0" smtClean="0"/>
              <a:t> (od </a:t>
            </a:r>
            <a:r>
              <a:rPr lang="cs-CZ" sz="2800" b="1" dirty="0" smtClean="0"/>
              <a:t>17.30 do 18.15 hod.</a:t>
            </a:r>
            <a:r>
              <a:rPr lang="cs-CZ" sz="2800" dirty="0" smtClean="0"/>
              <a:t>)</a:t>
            </a:r>
          </a:p>
          <a:p>
            <a:pPr>
              <a:buNone/>
            </a:pPr>
            <a:r>
              <a:rPr lang="cs-CZ" sz="2800" dirty="0" smtClean="0"/>
              <a:t>	                     - 1. bus - </a:t>
            </a:r>
            <a:r>
              <a:rPr lang="cs-CZ" sz="2800" b="1" dirty="0" smtClean="0"/>
              <a:t>hotel VP1, Ruská 2972, oblast</a:t>
            </a:r>
            <a:br>
              <a:rPr lang="cs-CZ" sz="2800" b="1" dirty="0" smtClean="0"/>
            </a:br>
            <a:r>
              <a:rPr lang="cs-CZ" sz="2800" b="1" dirty="0" smtClean="0"/>
              <a:t>                                     Dolní Vítkovice</a:t>
            </a: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	                     - 2. bus - </a:t>
            </a:r>
            <a:r>
              <a:rPr lang="cs-CZ" sz="2800" b="1" dirty="0" smtClean="0"/>
              <a:t>ubytovna Laguna, Oběžná 4,</a:t>
            </a:r>
            <a:br>
              <a:rPr lang="cs-CZ" sz="2800" b="1" dirty="0" smtClean="0"/>
            </a:br>
            <a:r>
              <a:rPr lang="cs-CZ" sz="2800" b="1" dirty="0" smtClean="0"/>
              <a:t>                                     </a:t>
            </a:r>
            <a:r>
              <a:rPr lang="cs-CZ" sz="2800" b="1" dirty="0" err="1" smtClean="0"/>
              <a:t>Ostrava</a:t>
            </a:r>
            <a:r>
              <a:rPr lang="cs-CZ" sz="2800" b="1" dirty="0" smtClean="0"/>
              <a:t>-Mariánské Hory </a:t>
            </a: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b="1" u="sng" dirty="0" smtClean="0"/>
              <a:t>OSTRAVSKO</a:t>
            </a:r>
            <a:endParaRPr lang="cs-CZ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7111"/>
            <a:ext cx="8496944" cy="5256584"/>
          </a:xfrm>
        </p:spPr>
        <p:txBody>
          <a:bodyPr>
            <a:noAutofit/>
          </a:bodyPr>
          <a:lstStyle/>
          <a:p>
            <a:r>
              <a:rPr lang="cs-CZ" sz="2800" b="1" i="1" u="sng" dirty="0" smtClean="0"/>
              <a:t>11. 10.</a:t>
            </a:r>
            <a:endParaRPr lang="cs-CZ" sz="2800" b="1" i="1" dirty="0" smtClean="0"/>
          </a:p>
          <a:p>
            <a:pPr>
              <a:buNone/>
            </a:pPr>
            <a:r>
              <a:rPr lang="cs-CZ" sz="2800" dirty="0" smtClean="0"/>
              <a:t>     - OSTRAVA – </a:t>
            </a:r>
            <a:r>
              <a:rPr lang="cs-CZ" sz="2800" b="1" dirty="0" smtClean="0"/>
              <a:t>7.30 až 8.15 hod.</a:t>
            </a:r>
            <a:r>
              <a:rPr lang="cs-CZ" sz="2800" dirty="0" smtClean="0"/>
              <a:t> snídaně v </a:t>
            </a:r>
            <a:r>
              <a:rPr lang="cs-CZ" sz="2800" b="1" dirty="0" smtClean="0"/>
              <a:t>SŠSS,</a:t>
            </a:r>
            <a:br>
              <a:rPr lang="cs-CZ" sz="2800" b="1" dirty="0" smtClean="0"/>
            </a:br>
            <a:r>
              <a:rPr lang="cs-CZ" sz="2800" b="1" dirty="0" smtClean="0"/>
              <a:t>                        Krakovská 33,</a:t>
            </a:r>
            <a:r>
              <a:rPr lang="cs-CZ" sz="2800" dirty="0" smtClean="0"/>
              <a:t> </a:t>
            </a:r>
            <a:r>
              <a:rPr lang="cs-CZ" sz="2800" dirty="0" err="1" smtClean="0"/>
              <a:t>Ostrava</a:t>
            </a:r>
            <a:r>
              <a:rPr lang="cs-CZ" sz="2800" dirty="0" smtClean="0"/>
              <a:t>-</a:t>
            </a:r>
            <a:r>
              <a:rPr lang="cs-CZ" sz="2800" dirty="0" err="1" smtClean="0"/>
              <a:t>Hrabůvka</a:t>
            </a: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	- </a:t>
            </a:r>
            <a:r>
              <a:rPr lang="cs-CZ" sz="2800" b="1" dirty="0" smtClean="0"/>
              <a:t>OPAVA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/>
              <a:t>– Památník Petra Bezruče - </a:t>
            </a:r>
            <a:r>
              <a:rPr lang="cs-CZ" sz="2800" b="1" dirty="0" smtClean="0"/>
              <a:t>parkoviště ul.</a:t>
            </a:r>
            <a:br>
              <a:rPr lang="cs-CZ" sz="2800" b="1" dirty="0" smtClean="0"/>
            </a:br>
            <a:r>
              <a:rPr lang="cs-CZ" sz="2800" b="1" dirty="0" smtClean="0"/>
              <a:t>                   Těšínská </a:t>
            </a:r>
            <a:r>
              <a:rPr lang="cs-CZ" sz="2800" dirty="0" smtClean="0"/>
              <a:t>(</a:t>
            </a:r>
            <a:r>
              <a:rPr lang="cs-CZ" sz="2800" b="1" dirty="0" smtClean="0"/>
              <a:t>9 - 10.30 h</a:t>
            </a:r>
            <a:r>
              <a:rPr lang="cs-CZ" sz="2800" dirty="0" smtClean="0"/>
              <a:t>.)</a:t>
            </a:r>
          </a:p>
          <a:p>
            <a:pPr>
              <a:buNone/>
            </a:pPr>
            <a:r>
              <a:rPr lang="cs-CZ" sz="2800" dirty="0" smtClean="0"/>
              <a:t>	 - </a:t>
            </a:r>
            <a:r>
              <a:rPr lang="cs-CZ" sz="2800" b="1" dirty="0" smtClean="0"/>
              <a:t>11.30 až 12.10 hod.</a:t>
            </a:r>
            <a:r>
              <a:rPr lang="cs-CZ" sz="2800" dirty="0" smtClean="0"/>
              <a:t> oběd v SŠSS, Krakovská 33,</a:t>
            </a:r>
            <a:br>
              <a:rPr lang="cs-CZ" sz="2800" dirty="0" smtClean="0"/>
            </a:br>
            <a:r>
              <a:rPr lang="cs-CZ" sz="2800" dirty="0" smtClean="0"/>
              <a:t>    </a:t>
            </a:r>
            <a:r>
              <a:rPr lang="cs-CZ" sz="2800" dirty="0" err="1" smtClean="0"/>
              <a:t>Ostrava</a:t>
            </a:r>
            <a:r>
              <a:rPr lang="cs-CZ" sz="2800" dirty="0" smtClean="0"/>
              <a:t>-</a:t>
            </a:r>
            <a:r>
              <a:rPr lang="cs-CZ" sz="2800" dirty="0" err="1" smtClean="0"/>
              <a:t>Hrabůvka</a:t>
            </a:r>
            <a:endParaRPr lang="cs-CZ" sz="2800" dirty="0" smtClean="0"/>
          </a:p>
          <a:p>
            <a:pPr>
              <a:buNone/>
            </a:pPr>
            <a:r>
              <a:rPr lang="cs-CZ" sz="2800" dirty="0" smtClean="0"/>
              <a:t>	 - </a:t>
            </a:r>
            <a:r>
              <a:rPr lang="cs-CZ" sz="2800" b="1" dirty="0" smtClean="0"/>
              <a:t>13.00 až 17.00 hod.</a:t>
            </a:r>
            <a:r>
              <a:rPr lang="cs-CZ" sz="2800" dirty="0" smtClean="0"/>
              <a:t> Svět techniky (</a:t>
            </a:r>
            <a:r>
              <a:rPr lang="cs-CZ" sz="2800" dirty="0" err="1" smtClean="0"/>
              <a:t>Bolt</a:t>
            </a:r>
            <a:r>
              <a:rPr lang="cs-CZ" sz="2800" dirty="0" smtClean="0"/>
              <a:t> </a:t>
            </a:r>
            <a:r>
              <a:rPr lang="cs-CZ" sz="2800" dirty="0" err="1" smtClean="0"/>
              <a:t>Tower</a:t>
            </a:r>
            <a:r>
              <a:rPr lang="cs-CZ" sz="2800" dirty="0" smtClean="0"/>
              <a:t>),</a:t>
            </a:r>
            <a:br>
              <a:rPr lang="cs-CZ" sz="2800" dirty="0" smtClean="0"/>
            </a:br>
            <a:r>
              <a:rPr lang="cs-CZ" sz="2800" dirty="0" smtClean="0"/>
              <a:t>    </a:t>
            </a:r>
            <a:r>
              <a:rPr lang="cs-CZ" sz="2800" b="1" dirty="0" smtClean="0"/>
              <a:t>Dolní oblast Vítkovice 3004</a:t>
            </a:r>
            <a:endParaRPr lang="cs-CZ" sz="2800" dirty="0" smtClean="0"/>
          </a:p>
          <a:p>
            <a:pPr>
              <a:buNone/>
            </a:pPr>
            <a:r>
              <a:rPr lang="cs-CZ" sz="2800" b="1" dirty="0" smtClean="0"/>
              <a:t>	 </a:t>
            </a:r>
            <a:r>
              <a:rPr lang="cs-CZ" sz="2800" dirty="0" smtClean="0"/>
              <a:t>- </a:t>
            </a:r>
            <a:r>
              <a:rPr lang="cs-CZ" sz="2800" b="1" dirty="0" smtClean="0"/>
              <a:t>v 17.00 hod. odjezd k ZŠ </a:t>
            </a:r>
            <a:r>
              <a:rPr lang="cs-CZ" sz="2800" b="1" dirty="0" err="1" smtClean="0"/>
              <a:t>Herčíkova</a:t>
            </a:r>
            <a:r>
              <a:rPr lang="cs-CZ" sz="2800" b="1" dirty="0" smtClean="0"/>
              <a:t> 19, Brno</a:t>
            </a:r>
          </a:p>
          <a:p>
            <a:pPr>
              <a:buNone/>
            </a:pPr>
            <a:r>
              <a:rPr lang="cs-CZ" sz="2800" b="1" dirty="0" smtClean="0"/>
              <a:t>	 </a:t>
            </a:r>
            <a:r>
              <a:rPr lang="cs-CZ" sz="2800" dirty="0" smtClean="0"/>
              <a:t>-</a:t>
            </a:r>
            <a:r>
              <a:rPr lang="cs-CZ" sz="2800" b="1" dirty="0" smtClean="0"/>
              <a:t> návrat v 19.30 – 20 hodin</a:t>
            </a:r>
            <a:endParaRPr lang="cs-CZ" sz="2800" dirty="0" smtClean="0"/>
          </a:p>
          <a:p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Autofit/>
          </a:bodyPr>
          <a:lstStyle/>
          <a:p>
            <a:r>
              <a:rPr lang="cs-CZ" b="1" dirty="0" smtClean="0"/>
              <a:t>mapa trasy exkurze OSTRAVSKO</a:t>
            </a:r>
            <a:endParaRPr lang="cs-CZ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700185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u="sng" dirty="0" smtClean="0"/>
              <a:t>Některá témata pro referáty</a:t>
            </a:r>
            <a:r>
              <a:rPr lang="cs-CZ" b="1" dirty="0" smtClean="0"/>
              <a:t>: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dirty="0" smtClean="0"/>
              <a:t>A) město </a:t>
            </a:r>
            <a:r>
              <a:rPr lang="cs-CZ" dirty="0" err="1" smtClean="0"/>
              <a:t>Hrabyně</a:t>
            </a:r>
            <a:endParaRPr lang="cs-CZ" dirty="0" smtClean="0"/>
          </a:p>
          <a:p>
            <a:r>
              <a:rPr lang="cs-CZ" dirty="0" smtClean="0"/>
              <a:t>B) Památník II. svět. války v </a:t>
            </a:r>
            <a:r>
              <a:rPr lang="cs-CZ" dirty="0" err="1" smtClean="0"/>
              <a:t>Hrabyni</a:t>
            </a:r>
            <a:endParaRPr lang="cs-CZ" dirty="0" smtClean="0"/>
          </a:p>
          <a:p>
            <a:r>
              <a:rPr lang="cs-CZ" dirty="0" smtClean="0"/>
              <a:t>C) 2. svět. válka – zákl. informace</a:t>
            </a:r>
          </a:p>
          <a:p>
            <a:r>
              <a:rPr lang="cs-CZ" dirty="0" smtClean="0"/>
              <a:t>D) osvobození Ostravy atd.</a:t>
            </a:r>
          </a:p>
          <a:p>
            <a:r>
              <a:rPr lang="cs-CZ" dirty="0" smtClean="0"/>
              <a:t>E) těžba uhlí na Ostravsku</a:t>
            </a:r>
          </a:p>
          <a:p>
            <a:r>
              <a:rPr lang="cs-CZ" dirty="0" smtClean="0"/>
              <a:t>F) město Opava</a:t>
            </a:r>
          </a:p>
          <a:p>
            <a:r>
              <a:rPr lang="cs-CZ" dirty="0" smtClean="0"/>
              <a:t>F) Petr </a:t>
            </a:r>
            <a:r>
              <a:rPr lang="cs-CZ" dirty="0" err="1" smtClean="0"/>
              <a:t>Bezruč</a:t>
            </a:r>
            <a:r>
              <a:rPr lang="cs-CZ" dirty="0" smtClean="0"/>
              <a:t> – život, dílo</a:t>
            </a:r>
          </a:p>
          <a:p>
            <a:r>
              <a:rPr lang="cs-CZ" dirty="0" smtClean="0"/>
              <a:t>G) zpracování železa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b="1" u="sng" dirty="0" smtClean="0"/>
              <a:t>Příklady otázek pro žáky do autobusu</a:t>
            </a:r>
            <a:r>
              <a:rPr lang="cs-CZ" b="1" dirty="0" smtClean="0"/>
              <a:t>: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10526" y="1229675"/>
            <a:ext cx="8229600" cy="5499992"/>
          </a:xfrm>
        </p:spPr>
        <p:txBody>
          <a:bodyPr>
            <a:noAutofit/>
          </a:bodyPr>
          <a:lstStyle/>
          <a:p>
            <a:r>
              <a:rPr lang="cs-CZ" sz="2800" dirty="0" smtClean="0"/>
              <a:t>… zadávat skupinám 4 – 5 žáků vždy po přečtení referátků těch, kteří je mají zadány - vyhodnocení bude na cestě zpět!!!</a:t>
            </a:r>
          </a:p>
          <a:p>
            <a:pPr>
              <a:buNone/>
            </a:pPr>
            <a:endParaRPr lang="cs-CZ" sz="2800" dirty="0" smtClean="0"/>
          </a:p>
          <a:p>
            <a:pPr>
              <a:buNone/>
            </a:pPr>
            <a:r>
              <a:rPr lang="cs-CZ" sz="2800" b="1" dirty="0" smtClean="0"/>
              <a:t>	</a:t>
            </a:r>
            <a:r>
              <a:rPr lang="cs-CZ" sz="2800" dirty="0" smtClean="0"/>
              <a:t>1)</a:t>
            </a:r>
            <a:r>
              <a:rPr lang="cs-CZ" sz="2800" b="1" dirty="0" smtClean="0"/>
              <a:t> </a:t>
            </a:r>
            <a:r>
              <a:rPr lang="cs-CZ" sz="2800" u="sng" dirty="0" smtClean="0"/>
              <a:t>Po cestě do </a:t>
            </a:r>
            <a:r>
              <a:rPr lang="cs-CZ" sz="2800" u="sng" dirty="0" err="1" smtClean="0"/>
              <a:t>Hrabyně</a:t>
            </a:r>
            <a:r>
              <a:rPr lang="cs-CZ" sz="2800" dirty="0" smtClean="0"/>
              <a:t>: </a:t>
            </a:r>
          </a:p>
          <a:p>
            <a:pPr>
              <a:buNone/>
            </a:pPr>
            <a:r>
              <a:rPr lang="cs-CZ" sz="2800" b="1" dirty="0" smtClean="0"/>
              <a:t>	     </a:t>
            </a:r>
            <a:r>
              <a:rPr lang="cs-CZ" sz="2800" b="1" i="1" dirty="0" smtClean="0"/>
              <a:t>Zjistěte / odhadněte / vymyslete, jak nebo od</a:t>
            </a:r>
            <a:br>
              <a:rPr lang="cs-CZ" sz="2800" b="1" i="1" dirty="0" smtClean="0"/>
            </a:br>
            <a:r>
              <a:rPr lang="cs-CZ" sz="2800" b="1" i="1" dirty="0" smtClean="0"/>
              <a:t>    čeho mohl vzniknout název města </a:t>
            </a:r>
            <a:r>
              <a:rPr lang="cs-CZ" sz="2800" b="1" i="1" dirty="0" err="1" smtClean="0"/>
              <a:t>Hrabyně</a:t>
            </a:r>
            <a:r>
              <a:rPr lang="cs-CZ" sz="2800" b="1" i="1" dirty="0" smtClean="0"/>
              <a:t>?</a:t>
            </a:r>
            <a:endParaRPr lang="cs-CZ" sz="2800" i="1" dirty="0" smtClean="0"/>
          </a:p>
          <a:p>
            <a:pPr>
              <a:buNone/>
            </a:pPr>
            <a:r>
              <a:rPr lang="cs-CZ" sz="2800" b="1" dirty="0" smtClean="0"/>
              <a:t>	</a:t>
            </a:r>
            <a:r>
              <a:rPr lang="cs-CZ" sz="2800" dirty="0" smtClean="0"/>
              <a:t>2) </a:t>
            </a:r>
            <a:r>
              <a:rPr lang="cs-CZ" sz="2800" u="sng" dirty="0" smtClean="0"/>
              <a:t>Po cestě do Opavy</a:t>
            </a:r>
            <a:r>
              <a:rPr lang="cs-CZ" sz="2800" b="1" dirty="0" smtClean="0"/>
              <a:t>: </a:t>
            </a:r>
            <a:endParaRPr lang="cs-CZ" sz="2800" dirty="0" smtClean="0"/>
          </a:p>
          <a:p>
            <a:pPr>
              <a:buNone/>
            </a:pPr>
            <a:r>
              <a:rPr lang="cs-CZ" sz="2800" b="1" dirty="0" smtClean="0"/>
              <a:t>	     </a:t>
            </a:r>
            <a:r>
              <a:rPr lang="cs-CZ" sz="2800" b="1" i="1" dirty="0" smtClean="0"/>
              <a:t>Která část Opavy má stejný název jako jedna</a:t>
            </a:r>
            <a:br>
              <a:rPr lang="cs-CZ" sz="2800" b="1" i="1" dirty="0" smtClean="0"/>
            </a:br>
            <a:r>
              <a:rPr lang="cs-CZ" sz="2800" b="1" i="1" dirty="0" smtClean="0"/>
              <a:t>     městská čtvrť Brna? Namalujte znak podle</a:t>
            </a:r>
            <a:br>
              <a:rPr lang="cs-CZ" sz="2800" b="1" i="1" dirty="0" smtClean="0"/>
            </a:br>
            <a:r>
              <a:rPr lang="cs-CZ" sz="2800" b="1" i="1" dirty="0" smtClean="0"/>
              <a:t>     tohoto názvu, který zjistíte.</a:t>
            </a:r>
            <a:endParaRPr lang="cs-CZ" sz="2800" i="1" dirty="0" smtClean="0"/>
          </a:p>
          <a:p>
            <a:pPr>
              <a:buNone/>
            </a:pPr>
            <a:r>
              <a:rPr lang="cs-CZ" sz="2800" b="1" dirty="0" smtClean="0"/>
              <a:t>	</a:t>
            </a:r>
            <a:endParaRPr lang="cs-CZ" sz="28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b="1" u="sng" dirty="0" smtClean="0"/>
              <a:t>Příklady otázek pro žáky do autobusu</a:t>
            </a:r>
            <a:r>
              <a:rPr lang="cs-CZ" b="1" dirty="0" smtClean="0"/>
              <a:t>: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50405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800" b="1" dirty="0" smtClean="0"/>
              <a:t>	</a:t>
            </a:r>
            <a:r>
              <a:rPr lang="cs-CZ" sz="2800" dirty="0" smtClean="0"/>
              <a:t>3)</a:t>
            </a:r>
            <a:r>
              <a:rPr lang="cs-CZ" sz="2800" b="1" dirty="0" smtClean="0"/>
              <a:t> </a:t>
            </a:r>
            <a:r>
              <a:rPr lang="cs-CZ" sz="2800" u="sng" dirty="0" smtClean="0"/>
              <a:t>Po návštěvě Opavy</a:t>
            </a:r>
            <a:r>
              <a:rPr lang="cs-CZ" sz="2800" b="1" dirty="0" smtClean="0"/>
              <a:t>:</a:t>
            </a:r>
            <a:endParaRPr lang="cs-CZ" sz="2800" dirty="0" smtClean="0"/>
          </a:p>
          <a:p>
            <a:pPr>
              <a:buNone/>
            </a:pPr>
            <a:r>
              <a:rPr lang="cs-CZ" sz="2800" b="1" dirty="0" smtClean="0"/>
              <a:t>         </a:t>
            </a:r>
            <a:r>
              <a:rPr lang="cs-CZ" sz="2800" b="1" i="1" dirty="0" smtClean="0"/>
              <a:t>Napište aspoň 5 zajímavostí ze života P. </a:t>
            </a:r>
            <a:r>
              <a:rPr lang="cs-CZ" sz="2800" b="1" i="1" dirty="0" err="1" smtClean="0"/>
              <a:t>Bezruče</a:t>
            </a:r>
            <a:r>
              <a:rPr lang="cs-CZ" sz="2800" b="1" i="1" dirty="0" smtClean="0"/>
              <a:t>.</a:t>
            </a:r>
            <a:endParaRPr lang="cs-CZ" sz="2800" i="1" dirty="0" smtClean="0"/>
          </a:p>
          <a:p>
            <a:pPr>
              <a:buNone/>
            </a:pPr>
            <a:r>
              <a:rPr lang="cs-CZ" sz="2800" b="1" dirty="0" smtClean="0"/>
              <a:t>	</a:t>
            </a:r>
            <a:r>
              <a:rPr lang="cs-CZ" sz="2800" dirty="0" smtClean="0"/>
              <a:t>6)</a:t>
            </a:r>
            <a:r>
              <a:rPr lang="cs-CZ" sz="2800" b="1" dirty="0" smtClean="0"/>
              <a:t> </a:t>
            </a:r>
            <a:r>
              <a:rPr lang="cs-CZ" sz="2800" u="sng" dirty="0" smtClean="0"/>
              <a:t>Po cestě do Hornického muzea</a:t>
            </a:r>
            <a:r>
              <a:rPr lang="cs-CZ" sz="2800" dirty="0" smtClean="0"/>
              <a:t>:</a:t>
            </a:r>
          </a:p>
          <a:p>
            <a:pPr>
              <a:buNone/>
            </a:pPr>
            <a:r>
              <a:rPr lang="cs-CZ" sz="2800" b="1" dirty="0" smtClean="0"/>
              <a:t>	     </a:t>
            </a:r>
            <a:r>
              <a:rPr lang="cs-CZ" sz="2800" b="1" i="1" dirty="0" smtClean="0"/>
              <a:t>Zjistěte co nejvíce patronů horníků (havířů, uhlí).</a:t>
            </a:r>
          </a:p>
          <a:p>
            <a:pPr>
              <a:buNone/>
            </a:pPr>
            <a:r>
              <a:rPr lang="cs-CZ" sz="2800" b="1" dirty="0" smtClean="0"/>
              <a:t>	</a:t>
            </a:r>
            <a:r>
              <a:rPr lang="cs-CZ" sz="2800" dirty="0" smtClean="0"/>
              <a:t>7)</a:t>
            </a:r>
            <a:r>
              <a:rPr lang="cs-CZ" sz="2800" b="1" dirty="0" smtClean="0"/>
              <a:t> </a:t>
            </a:r>
            <a:r>
              <a:rPr lang="cs-CZ" sz="2800" u="sng" dirty="0" smtClean="0"/>
              <a:t>Po cestě do Dolní oblasti Vítkovic</a:t>
            </a:r>
            <a:r>
              <a:rPr lang="cs-CZ" sz="2800" dirty="0" smtClean="0"/>
              <a:t>:</a:t>
            </a:r>
            <a:br>
              <a:rPr lang="cs-CZ" sz="2800" dirty="0" smtClean="0"/>
            </a:br>
            <a:r>
              <a:rPr lang="cs-CZ" sz="2800" dirty="0" smtClean="0"/>
              <a:t>     </a:t>
            </a:r>
            <a:r>
              <a:rPr lang="cs-CZ" sz="2800" b="1" i="1" dirty="0" smtClean="0"/>
              <a:t>Co má společného jisté plemeno psa s výrobou</a:t>
            </a:r>
            <a:br>
              <a:rPr lang="cs-CZ" sz="2800" b="1" i="1" dirty="0" smtClean="0"/>
            </a:br>
            <a:r>
              <a:rPr lang="cs-CZ" sz="2800" b="1" i="1" dirty="0" smtClean="0"/>
              <a:t>     železa?</a:t>
            </a:r>
          </a:p>
          <a:p>
            <a:pPr>
              <a:buNone/>
            </a:pPr>
            <a:r>
              <a:rPr lang="cs-CZ" sz="2800" b="1" dirty="0" smtClean="0"/>
              <a:t>	</a:t>
            </a:r>
            <a:r>
              <a:rPr lang="cs-CZ" sz="2800" dirty="0" smtClean="0"/>
              <a:t>8)</a:t>
            </a:r>
            <a:r>
              <a:rPr lang="cs-CZ" sz="2800" b="1" dirty="0" smtClean="0"/>
              <a:t> </a:t>
            </a:r>
            <a:r>
              <a:rPr lang="cs-CZ" sz="2800" b="1" i="1" dirty="0" smtClean="0"/>
              <a:t>Jak je možné, že je v areálu Vítkovic vidět západ</a:t>
            </a:r>
            <a:br>
              <a:rPr lang="cs-CZ" sz="2800" b="1" i="1" dirty="0" smtClean="0"/>
            </a:br>
            <a:r>
              <a:rPr lang="cs-CZ" sz="2800" b="1" i="1" dirty="0" smtClean="0"/>
              <a:t>    Slunce na východě?</a:t>
            </a:r>
            <a:endParaRPr lang="cs-CZ" sz="2800" i="1" dirty="0" smtClean="0"/>
          </a:p>
          <a:p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282</Words>
  <Application>Microsoft Office PowerPoint</Application>
  <PresentationFormat>Předvádění na obrazovce (4:3)</PresentationFormat>
  <Paragraphs>117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0" baseType="lpstr">
      <vt:lpstr>Arial</vt:lpstr>
      <vt:lpstr>Calibri</vt:lpstr>
      <vt:lpstr>Motiv sady Office</vt:lpstr>
      <vt:lpstr>PŘÍPRAVA VÍCEDENNÍ EXKURZE A VYUŽITÍ ZVOLENÉ LOKALITY PRO NÁVŠTĚVU PAMĚŤOVÉ INSTITUCE MIMO MÍSTO ŠKOLY (v jiném kraji ČR)</vt:lpstr>
      <vt:lpstr>VÝBĚR LOKALITY</vt:lpstr>
      <vt:lpstr>VÝBĚR ŽÁKŮ</vt:lpstr>
      <vt:lpstr>OSTRAVSKO</vt:lpstr>
      <vt:lpstr>OSTRAVSKO</vt:lpstr>
      <vt:lpstr>mapa trasy exkurze OSTRAVSKO</vt:lpstr>
      <vt:lpstr>Některá témata pro referáty:</vt:lpstr>
      <vt:lpstr>Příklady otázek pro žáky do autobusu:</vt:lpstr>
      <vt:lpstr>Příklady otázek pro žáky do autobusu:</vt:lpstr>
      <vt:lpstr>v Památníku II. svět války Hrabyně</vt:lpstr>
      <vt:lpstr>Hornické muzeum Ostrava</vt:lpstr>
      <vt:lpstr>v Památníku Petra Bezruče v Opavě</vt:lpstr>
      <vt:lpstr>Dolní oblast Vítkovice</vt:lpstr>
      <vt:lpstr>Svět techniky ve Vítkovicích</vt:lpstr>
      <vt:lpstr>JIŽNÍ ČECHY</vt:lpstr>
      <vt:lpstr>JIŽNÍ ČECHY</vt:lpstr>
      <vt:lpstr>mapa trasy exkurze JIŽNÍ ČECHY</vt:lpstr>
      <vt:lpstr>Témata pro referáty:</vt:lpstr>
      <vt:lpstr>Otázky pro žáky do autobusu:</vt:lpstr>
      <vt:lpstr>Otázky pro žáky do autobusu:</vt:lpstr>
      <vt:lpstr>zámek Hluboká</vt:lpstr>
      <vt:lpstr>Husitské muzeum v Táboře</vt:lpstr>
      <vt:lpstr>Kozí hrádek</vt:lpstr>
      <vt:lpstr>od Kozího hrádku k Sezimovu Ústí </vt:lpstr>
      <vt:lpstr>Muzeum loutky a cirkusu Prachatice</vt:lpstr>
      <vt:lpstr>Český Krumlov</vt:lpstr>
      <vt:lpstr>15. poledník v Jindřichově Hradci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PŘÍPRAVA VÍCEDENNÍ EXKURZE A VYUŽITÍ ZVOLENÉ LOKALITY PRO NÁVŠTĚVU PAMĚŤOVÉ INSTITUCE MIMO MĚSTO (OBEC) ŠKOLY</dc:title>
  <dc:creator>ucebna39</dc:creator>
  <cp:lastModifiedBy>Honza</cp:lastModifiedBy>
  <cp:revision>72</cp:revision>
  <dcterms:created xsi:type="dcterms:W3CDTF">2018-09-04T21:49:48Z</dcterms:created>
  <dcterms:modified xsi:type="dcterms:W3CDTF">2018-09-08T18:54:02Z</dcterms:modified>
</cp:coreProperties>
</file>