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8" r:id="rId4"/>
    <p:sldId id="289" r:id="rId5"/>
    <p:sldId id="294" r:id="rId6"/>
    <p:sldId id="272" r:id="rId7"/>
    <p:sldId id="269" r:id="rId8"/>
    <p:sldId id="271" r:id="rId9"/>
    <p:sldId id="274" r:id="rId10"/>
    <p:sldId id="282" r:id="rId11"/>
    <p:sldId id="283" r:id="rId12"/>
    <p:sldId id="276" r:id="rId13"/>
    <p:sldId id="277" r:id="rId14"/>
    <p:sldId id="278" r:id="rId15"/>
    <p:sldId id="279" r:id="rId16"/>
    <p:sldId id="286" r:id="rId17"/>
    <p:sldId id="284" r:id="rId18"/>
    <p:sldId id="268" r:id="rId19"/>
    <p:sldId id="260" r:id="rId20"/>
    <p:sldId id="299" r:id="rId21"/>
    <p:sldId id="296" r:id="rId22"/>
    <p:sldId id="259" r:id="rId23"/>
    <p:sldId id="295" r:id="rId24"/>
    <p:sldId id="298" r:id="rId25"/>
    <p:sldId id="297" r:id="rId26"/>
    <p:sldId id="300" r:id="rId27"/>
    <p:sldId id="28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90" d="100"/>
          <a:sy n="90" d="100"/>
        </p:scale>
        <p:origin x="-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NÁVŠTĚVNOST </a:t>
            </a:r>
            <a:r>
              <a:rPr lang="cs-CZ" dirty="0" smtClean="0"/>
              <a:t>školních skupin</a:t>
            </a:r>
            <a:endParaRPr lang="cs-CZ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vzdělávací programy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I.pol. 2018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5054</c:v>
                </c:pt>
                <c:pt idx="1">
                  <c:v>7202</c:v>
                </c:pt>
                <c:pt idx="2">
                  <c:v>4070</c:v>
                </c:pt>
                <c:pt idx="3">
                  <c:v>6122</c:v>
                </c:pt>
                <c:pt idx="4">
                  <c:v>4434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04640"/>
        <c:axId val="88842240"/>
      </c:barChart>
      <c:catAx>
        <c:axId val="3550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42240"/>
        <c:crossesAt val="0"/>
        <c:auto val="1"/>
        <c:lblAlgn val="ctr"/>
        <c:lblOffset val="100"/>
        <c:noMultiLvlLbl val="0"/>
      </c:catAx>
      <c:valAx>
        <c:axId val="8884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55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7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0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0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5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7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54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18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47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41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2EF8-9191-4D2D-BFFF-5C7E0B5F8251}" type="datetimeFigureOut">
              <a:rPr lang="cs-CZ" smtClean="0"/>
              <a:pPr/>
              <a:t>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0773-4C96-4D43-B64C-7EC273671E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2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2549" y="6175217"/>
            <a:ext cx="9144000" cy="1655762"/>
          </a:xfrm>
        </p:spPr>
        <p:txBody>
          <a:bodyPr/>
          <a:lstStyle/>
          <a:p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19" y="2405629"/>
            <a:ext cx="3342292" cy="2005375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75" y="1130969"/>
            <a:ext cx="5735545" cy="385010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5" y="1130969"/>
            <a:ext cx="5735545" cy="38501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6" y="1297974"/>
            <a:ext cx="5586363" cy="37499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89" y="1297974"/>
            <a:ext cx="5598038" cy="37577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66" y="882617"/>
            <a:ext cx="7510213" cy="50122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575" y="6000750"/>
            <a:ext cx="10515600" cy="7667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Metody dramatické výchovy umožňují žákům použít historické vcítění se do osob, které byly svědky konkrétní události, situace, nebo časového úseku.</a:t>
            </a:r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17" y="875939"/>
            <a:ext cx="3346417" cy="5014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6" y="877861"/>
            <a:ext cx="3348712" cy="50176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180752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967"/>
            <a:ext cx="3060536" cy="45858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6" y="869966"/>
            <a:ext cx="3060536" cy="45858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2" y="871072"/>
            <a:ext cx="6869604" cy="45847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170119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13" y="878304"/>
            <a:ext cx="6886613" cy="45960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28" y="877950"/>
            <a:ext cx="6906993" cy="46096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01" y="880687"/>
            <a:ext cx="3074605" cy="4606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159486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37" y="0"/>
            <a:ext cx="457697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13" y="-45644"/>
            <a:ext cx="4906117" cy="73489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" y="24065"/>
            <a:ext cx="12602081" cy="6809872"/>
          </a:xfrm>
          <a:prstGeom prst="rect">
            <a:avLst/>
          </a:prstGeom>
          <a:ln>
            <a:noFill/>
          </a:ln>
        </p:spPr>
      </p:pic>
      <p:sp>
        <p:nvSpPr>
          <p:cNvPr id="4" name="Prstenec 3"/>
          <p:cNvSpPr/>
          <p:nvPr/>
        </p:nvSpPr>
        <p:spPr>
          <a:xfrm>
            <a:off x="1945804" y="2421419"/>
            <a:ext cx="486277" cy="470001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rstenec 4"/>
          <p:cNvSpPr/>
          <p:nvPr/>
        </p:nvSpPr>
        <p:spPr>
          <a:xfrm>
            <a:off x="10437708" y="874399"/>
            <a:ext cx="559260" cy="559260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 rot="21110098">
            <a:off x="10011873" y="1850309"/>
            <a:ext cx="2382253" cy="4981202"/>
          </a:xfrm>
          <a:prstGeom prst="donu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8674364" y="1836360"/>
            <a:ext cx="806116" cy="775786"/>
          </a:xfrm>
          <a:prstGeom prst="donu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2658979" y="1287379"/>
            <a:ext cx="7640053" cy="1324767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stenec 9"/>
          <p:cNvSpPr/>
          <p:nvPr/>
        </p:nvSpPr>
        <p:spPr>
          <a:xfrm>
            <a:off x="11298155" y="668084"/>
            <a:ext cx="601579" cy="601579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>
            <a:off x="1669077" y="2861928"/>
            <a:ext cx="276727" cy="276727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sz="half" idx="1"/>
          </p:nvPr>
        </p:nvSpPr>
        <p:spPr>
          <a:xfrm>
            <a:off x="200527" y="4001294"/>
            <a:ext cx="2157662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16" name="Zástupný symbol pro obsah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4699649"/>
              </p:ext>
            </p:extLst>
          </p:nvPr>
        </p:nvGraphicFramePr>
        <p:xfrm>
          <a:off x="3814011" y="1635501"/>
          <a:ext cx="6529137" cy="473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4924" y="-411745"/>
            <a:ext cx="24387435" cy="12470826"/>
          </a:xfrm>
          <a:prstGeom prst="rect">
            <a:avLst/>
          </a:prstGeom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1146837" y="1168938"/>
            <a:ext cx="11690685" cy="2701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Co pokusné ověřování potvrdilo v praxi?</a:t>
            </a:r>
          </a:p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Aneb ohlédnutí se za školním rokem očima </a:t>
            </a:r>
          </a:p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muzejního </a:t>
            </a:r>
            <a:r>
              <a:rPr lang="cs-CZ" sz="400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edukátora</a:t>
            </a:r>
            <a:endParaRPr lang="cs-CZ" sz="4000" dirty="0" smtClean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cs-CZ" sz="4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1975" y="1867940"/>
            <a:ext cx="10515600" cy="3384544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Michaela </a:t>
            </a:r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Brábníková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Památník Lidice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0851" y="68580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6" y="5153563"/>
            <a:ext cx="1671146" cy="10026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80536" y="1650668"/>
            <a:ext cx="10212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Byli jsme na pokusné ověřování připraveni?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09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891" y="476362"/>
            <a:ext cx="10515600" cy="149066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Limity edukační činnosti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2482" y="2647507"/>
            <a:ext cx="10515600" cy="19216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Nároky na kvalitu lektorů (schopnost práce různou věkovou skupinou, časová flexibilita)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Růst administrativní činnosti (komunikace s učiteli, vyúčtování exkurzí)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Spolupráce napříč organizací (zajištění dostatečné podpory)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Logistické uspořádání výstavních prostor (rezervace prostor pro vzdělávací programy, běžné návštěvníky, akce, technickou údržbu)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73" y="4790581"/>
            <a:ext cx="1302327" cy="17364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26" y="4793550"/>
            <a:ext cx="3074810" cy="17295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27" y="4790581"/>
            <a:ext cx="3080088" cy="1732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32" y="4790581"/>
            <a:ext cx="2598825" cy="17325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23" y="4794467"/>
            <a:ext cx="2598825" cy="17325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774" y="1005667"/>
            <a:ext cx="11025099" cy="1762124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solidFill>
                  <a:schemeClr val="bg2">
                    <a:lumMod val="25000"/>
                  </a:schemeClr>
                </a:solidFill>
              </a:rPr>
              <a:t>Zvyšující se nároky na kvalitu </a:t>
            </a:r>
            <a:r>
              <a:rPr lang="cs-CZ" sz="4800" dirty="0" err="1" smtClean="0">
                <a:solidFill>
                  <a:schemeClr val="bg2">
                    <a:lumMod val="25000"/>
                  </a:schemeClr>
                </a:solidFill>
              </a:rPr>
              <a:t>edukátora</a:t>
            </a:r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>/lektora </a:t>
            </a:r>
            <a:b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>(aneb den muzejního </a:t>
            </a:r>
            <a:r>
              <a:rPr lang="cs-CZ" sz="4800" dirty="0" err="1" smtClean="0">
                <a:solidFill>
                  <a:schemeClr val="bg2">
                    <a:lumMod val="25000"/>
                  </a:schemeClr>
                </a:solidFill>
              </a:rPr>
              <a:t>edukátora</a:t>
            </a:r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> v praxi)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7467" y="2486062"/>
            <a:ext cx="10515600" cy="2765425"/>
          </a:xfrm>
        </p:spPr>
        <p:txBody>
          <a:bodyPr>
            <a:normAutofit fontScale="62500" lnSpcReduction="20000"/>
          </a:bodyPr>
          <a:lstStyle/>
          <a:p>
            <a:r>
              <a:rPr lang="cs-CZ" sz="3500" dirty="0" smtClean="0">
                <a:solidFill>
                  <a:schemeClr val="bg2">
                    <a:lumMod val="25000"/>
                  </a:schemeClr>
                </a:solidFill>
              </a:rPr>
              <a:t>Obsah vzdělávacího programu je chápaný jako „pedagogické dílo“, které je vytvářené </a:t>
            </a:r>
            <a:br>
              <a:rPr lang="cs-CZ" sz="35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3500" dirty="0" smtClean="0">
                <a:solidFill>
                  <a:schemeClr val="bg2">
                    <a:lumMod val="25000"/>
                  </a:schemeClr>
                </a:solidFill>
              </a:rPr>
              <a:t>v otevřeném komunikačním režimu a stává se společným výsledkem skupiny. (Jan Slavík)</a:t>
            </a:r>
          </a:p>
          <a:p>
            <a:r>
              <a:rPr lang="cs-CZ" sz="3500" dirty="0" smtClean="0">
                <a:solidFill>
                  <a:schemeClr val="bg2">
                    <a:lumMod val="25000"/>
                  </a:schemeClr>
                </a:solidFill>
              </a:rPr>
              <a:t>Nutné je vzít „do hry“ následující informace o školní skupině: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</a:rPr>
              <a:t>Aktuálnost </a:t>
            </a:r>
            <a:r>
              <a:rPr lang="cs-CZ" sz="2900" dirty="0">
                <a:solidFill>
                  <a:schemeClr val="bg2">
                    <a:lumMod val="25000"/>
                  </a:schemeClr>
                </a:solidFill>
              </a:rPr>
              <a:t>probíraného </a:t>
            </a:r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</a:rPr>
              <a:t>tématu ve školním roce</a:t>
            </a:r>
            <a:endParaRPr lang="cs-CZ" sz="29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bg2">
                    <a:lumMod val="25000"/>
                  </a:schemeClr>
                </a:solidFill>
              </a:rPr>
              <a:t>Znalost dané </a:t>
            </a:r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</a:rPr>
              <a:t>problematiky (připravenost skupiny pedagogem) </a:t>
            </a:r>
            <a:endParaRPr lang="cs-CZ" sz="29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bg2">
                    <a:lumMod val="25000"/>
                  </a:schemeClr>
                </a:solidFill>
              </a:rPr>
              <a:t>Oborové zaměření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</a:rPr>
              <a:t>Zkušenost školy s návštěvou muzea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bg2">
                    <a:lumMod val="25000"/>
                  </a:schemeClr>
                </a:solidFill>
              </a:rPr>
              <a:t>Sociální vazby ve školní skupině</a:t>
            </a:r>
          </a:p>
        </p:txBody>
      </p:sp>
      <p:sp>
        <p:nvSpPr>
          <p:cNvPr id="16" name="Zástupný symbol pro text 2"/>
          <p:cNvSpPr txBox="1">
            <a:spLocks/>
          </p:cNvSpPr>
          <p:nvPr/>
        </p:nvSpPr>
        <p:spPr>
          <a:xfrm>
            <a:off x="827939" y="5065581"/>
            <a:ext cx="10515600" cy="276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Další aspekty: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Časový rozvrh lektora (skupiny se zpožděním)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Schopnost komunikace s různými věkovými kategoriemi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projev a osobní kvality lektora (schopnost zaujmout a podpořit druhé)</a:t>
            </a:r>
            <a:endParaRPr lang="cs-CZ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7588"/>
            <a:ext cx="24711876" cy="1262497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43882" y="1720516"/>
            <a:ext cx="10515600" cy="94097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a nevýhody návštěvnické sezóny </a:t>
            </a:r>
            <a:endParaRPr lang="cs-CZ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1566864"/>
            <a:ext cx="10515600" cy="366711"/>
          </a:xfrm>
        </p:spPr>
        <p:txBody>
          <a:bodyPr>
            <a:noAutofit/>
          </a:bodyPr>
          <a:lstStyle/>
          <a:p>
            <a:r>
              <a:rPr lang="cs-CZ" sz="3600" dirty="0" smtClean="0"/>
              <a:t>Výhody a nevýhody návštěvnické sezóny</a:t>
            </a:r>
            <a:br>
              <a:rPr lang="cs-CZ" sz="3600" dirty="0" smtClean="0"/>
            </a:br>
            <a:r>
              <a:rPr lang="cs-CZ" sz="3600" dirty="0"/>
              <a:t>p</a:t>
            </a:r>
            <a:r>
              <a:rPr lang="cs-CZ" sz="3600" dirty="0" smtClean="0"/>
              <a:t>ohledem pokusného ověřování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2257425"/>
            <a:ext cx="5264150" cy="38322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Klady: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Předvídatelná vyšší návštěvnost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 daném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Výjezdy školních skupin mimo návštěvnickou sezónu –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– vhodná návaznost na školní výuku (vychází ze zkušenosti pedagoga)</a:t>
            </a:r>
          </a:p>
          <a:p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248400" y="2219325"/>
            <a:ext cx="5264150" cy="400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Zápory: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Více pracovních nabídek pro externí lektory, období státních zkoušek, zkouškové období apod.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Výjezdy školních skupin kumulované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 období několika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Reakce učitelů zvyklých jezdit pravidelně a učitelů, kteří přijíždějí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do památníku poprvé (omezená nabídka volných termínů)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1218" y="2983540"/>
            <a:ext cx="10515600" cy="3584575"/>
          </a:xfrm>
        </p:spPr>
        <p:txBody>
          <a:bodyPr/>
          <a:lstStyle/>
          <a:p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</a:rPr>
              <a:t>Spolupráce napříč muzejními odděleními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Důležité zázemí pro vnik a provoz vzdělávacího programu zajišťuje spolupráce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s: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ekonomickým oddělením, správou majetku, dodavateli, historiky, odbornými pracovišti, údržbáři, průvodci, pokladními a kustody.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Muzeum se přizpůsobuje času příjezdu skupiny (tyto možnosti jsou omezené).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2" y="716314"/>
            <a:ext cx="2965526" cy="16866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5992" y="3323081"/>
            <a:ext cx="10515600" cy="210872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</a:rPr>
              <a:t>Personální zabezpečení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Poptávka škol převyšuje možnosti nabídky ze strany vzdělávacího oddělení památníku.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Školní skupiny navštěvují individuální prohlídky muzea a pietního území. 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4" y="641350"/>
            <a:ext cx="3240605" cy="22228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327" y="2344210"/>
            <a:ext cx="10515600" cy="965223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Závěrem</a:t>
            </a:r>
            <a:endParaRPr lang="cs-CZ" sz="2400" b="1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925992" y="3323081"/>
            <a:ext cx="10515600" cy="21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Důležité navázání spolupráce mezi školou a muzeem.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Podpora učitelů a vzdělávacího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procesu.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Nedostatečné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zastoupení lektorů (možnost hlubšího zacílení na potřeby skupiny, prostor pro dialog).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" y="947121"/>
            <a:ext cx="2654473" cy="14931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75" y="944596"/>
            <a:ext cx="2033360" cy="14951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35" y="944597"/>
            <a:ext cx="2259228" cy="14951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3" y="925034"/>
            <a:ext cx="2256437" cy="15146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31" y="944597"/>
            <a:ext cx="2657988" cy="14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4478" y="38910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 Děkuji </a:t>
            </a:r>
            <a:r>
              <a:rPr lang="cs-CZ" sz="3100" dirty="0" smtClean="0"/>
              <a:t>za </a:t>
            </a:r>
            <a:r>
              <a:rPr lang="cs-CZ" sz="3100" dirty="0" smtClean="0"/>
              <a:t>pozornost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54" y="2663830"/>
            <a:ext cx="2034595" cy="122075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96151" y="5749408"/>
            <a:ext cx="3138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Mgr. Michaela </a:t>
            </a:r>
            <a:r>
              <a:rPr lang="cs-CZ" dirty="0" err="1" smtClean="0"/>
              <a:t>Brábníková</a:t>
            </a:r>
            <a:endParaRPr lang="cs-CZ" dirty="0"/>
          </a:p>
          <a:p>
            <a:pPr algn="ctr"/>
            <a:r>
              <a:rPr lang="cs-CZ" dirty="0" smtClean="0"/>
              <a:t>brabnikova@lidice-memorial.cz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6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sm_Celkovy_pohled_na_obec_pred_znicenim_SL003b0009_9271f4ad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-445968"/>
            <a:ext cx="6909954" cy="46958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60500" y="4608513"/>
            <a:ext cx="10515600" cy="1500187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2">
                    <a:lumMod val="25000"/>
                  </a:schemeClr>
                </a:solidFill>
              </a:rPr>
              <a:t>Edukační oddělení </a:t>
            </a:r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Památníku Lidice</a:t>
            </a: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 descr="csm_Lidice_po_zniceni__pohled_k_Bustehradu_III_5644856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-1"/>
            <a:ext cx="6109854" cy="3875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571624"/>
            <a:ext cx="10515600" cy="1200151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Edukační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oddělení 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Památníku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Lidice, 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akreditované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 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instituce MŠMT, připravuje:</a:t>
            </a:r>
            <a:b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2847975"/>
            <a:ext cx="10515600" cy="3241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doprovodné programy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žáky (stálé a krátkodobé)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určené školám a jednotlivcům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regionálního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mezinárodního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významu (Studentská konference, Ležácké veršování, mezinárodní vědomostní soutěž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Lidice pro 21. století)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akreditované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semináře pro pedagogy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(mateřských, základních uměleckých, základních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středních škol)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odborné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přednášky a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besedy (s historiky, pamětníky)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doprovodné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programy pro veřejnost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(přednášky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 krátkodobým výstavám, víkendové dílny, letní týdenní dílny, divadelní představení pro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děti)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umělci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8509" y="1255896"/>
            <a:ext cx="8560759" cy="1721220"/>
          </a:xfrm>
        </p:spPr>
        <p:txBody>
          <a:bodyPr>
            <a:normAutofit fontScale="90000"/>
          </a:bodyPr>
          <a:lstStyle/>
          <a:p>
            <a:pPr algn="r"/>
            <a:r>
              <a:rPr lang="cs-CZ" sz="4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Vzdělávací programy </a:t>
            </a:r>
            <a:br>
              <a:rPr lang="cs-CZ" sz="49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 využívané metody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cs-CZ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828" y="2594581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cs-CZ" sz="4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cs-CZ" sz="4400" dirty="0" smtClean="0">
                <a:solidFill>
                  <a:schemeClr val="bg2">
                    <a:lumMod val="25000"/>
                  </a:schemeClr>
                </a:solidFill>
              </a:rPr>
              <a:t>výtvarné umění </a:t>
            </a:r>
            <a:br>
              <a:rPr lang="cs-CZ" sz="4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25000"/>
                  </a:schemeClr>
                </a:solidFill>
              </a:rPr>
            </a:b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07006" y="3344675"/>
            <a:ext cx="5008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zážitková </a:t>
            </a:r>
            <a:r>
              <a:rPr lang="cs-CZ" sz="4400" dirty="0" smtClean="0">
                <a:solidFill>
                  <a:schemeClr val="bg2">
                    <a:lumMod val="25000"/>
                  </a:schemeClr>
                </a:solidFill>
              </a:rPr>
              <a:t>pedagogika</a:t>
            </a:r>
            <a:endParaRPr lang="cs-CZ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069750" y="1781174"/>
            <a:ext cx="2302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muzeálie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20" y="1373116"/>
            <a:ext cx="10974242" cy="15956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b="1" dirty="0" smtClean="0">
                <a:solidFill>
                  <a:schemeClr val="bg2">
                    <a:lumMod val="50000"/>
                  </a:schemeClr>
                </a:solidFill>
              </a:rPr>
              <a:t>Příběh obce Lidice</a:t>
            </a:r>
            <a:r>
              <a:rPr lang="cs-CZ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2700" dirty="0" smtClean="0">
                <a:solidFill>
                  <a:schemeClr val="bg2">
                    <a:lumMod val="50000"/>
                  </a:schemeClr>
                </a:solidFill>
              </a:rPr>
              <a:t>Historická sbírka Památníku Lidice jako průvodce lidickou tragédií</a:t>
            </a:r>
            <a:r>
              <a:rPr lang="cs-CZ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1" y="2432784"/>
            <a:ext cx="2592793" cy="38837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78" y="2418021"/>
            <a:ext cx="2602649" cy="38985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01" y="2418021"/>
            <a:ext cx="5840617" cy="389855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284421" y="7504927"/>
            <a:ext cx="5105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Žáci se na základě digitalizovaných materiálů historické sbírky naučí využívat dobové materiály k interpretaci historického období. 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793317" y="7366428"/>
            <a:ext cx="5250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 the base of the digitalized materials from the Historical collection, students learn how to use contemporary materials to interpret a historical period.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Lidická galerie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854"/>
            <a:ext cx="5654842" cy="36933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41" y="7059874"/>
            <a:ext cx="5531336" cy="3693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2" y="1717854"/>
            <a:ext cx="5531336" cy="36933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77" y="1717851"/>
            <a:ext cx="5531339" cy="36933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04185" y="5716379"/>
            <a:ext cx="4038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Barnett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lang="cs-CZ" sz="4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Stross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50" y="329030"/>
            <a:ext cx="10515600" cy="1325563"/>
          </a:xfrm>
        </p:spPr>
        <p:txBody>
          <a:bodyPr/>
          <a:lstStyle/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75" y="1388785"/>
            <a:ext cx="5606226" cy="39412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" y="1388785"/>
            <a:ext cx="5871256" cy="394120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44149" y="5329987"/>
            <a:ext cx="1116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Pomocí umění lze vyjádřit nevyslovitelné, umění má schopnost vlastními výrazovými prostředky sdělit více, než je možné vyjádřit verbálně, a snad lze s jeho pomocí pohnout společnost k vlastní reflexi.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8" y="244550"/>
            <a:ext cx="1134140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391</Words>
  <Application>Microsoft Office PowerPoint</Application>
  <PresentationFormat>Vlastní</PresentationFormat>
  <Paragraphs>64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Office</vt:lpstr>
      <vt:lpstr>Prezentace aplikace PowerPoint</vt:lpstr>
      <vt:lpstr>   Mgr. Michaela Brábníková Památník Lidice</vt:lpstr>
      <vt:lpstr>Prezentace aplikace PowerPoint</vt:lpstr>
      <vt:lpstr>Prezentace aplikace PowerPoint</vt:lpstr>
      <vt:lpstr>Edukační oddělení Památníku Lidice, akreditované vzdělávací instituce MŠMT, připravuje: </vt:lpstr>
      <vt:lpstr>Vzdělávací programy  a využívané metody   </vt:lpstr>
      <vt:lpstr>Příběh obce Lidice Historická sbírka Památníku Lidice jako průvodce lidickou tragédií  </vt:lpstr>
      <vt:lpstr>Lidická galerie</vt:lpstr>
      <vt:lpstr>Prezentace aplikace PowerPoint</vt:lpstr>
      <vt:lpstr>Prezentace aplikace PowerPoint</vt:lpstr>
      <vt:lpstr>Prezentace aplikace PowerPoint</vt:lpstr>
      <vt:lpstr>Metody dramatické výchovy umožňují žákům použít historické vcítění se do osob, které byly svědky konkrétní události, situace, nebo časového úseku.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Limity edukační činnosti</vt:lpstr>
      <vt:lpstr>Zvyšující se nároky na kvalitu edukátora/lektora  (aneb den muzejního edukátora v praxi) </vt:lpstr>
      <vt:lpstr>Výhody a nevýhody návštěvnické sezóny </vt:lpstr>
      <vt:lpstr>Výhody a nevýhody návštěvnické sezóny pohledem pokusného ověřování</vt:lpstr>
      <vt:lpstr>Prezentace aplikace PowerPoint</vt:lpstr>
      <vt:lpstr>Prezentace aplikace PowerPoint</vt:lpstr>
      <vt:lpstr>Závěrem</vt:lpstr>
      <vt:lpstr> Děkuji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Michaela Brábníková</dc:creator>
  <cp:lastModifiedBy>Misa</cp:lastModifiedBy>
  <cp:revision>162</cp:revision>
  <dcterms:created xsi:type="dcterms:W3CDTF">2018-04-16T17:50:55Z</dcterms:created>
  <dcterms:modified xsi:type="dcterms:W3CDTF">2018-10-11T09:54:43Z</dcterms:modified>
</cp:coreProperties>
</file>